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315" r:id="rId3"/>
    <p:sldId id="257" r:id="rId4"/>
    <p:sldId id="258" r:id="rId5"/>
    <p:sldId id="287" r:id="rId6"/>
    <p:sldId id="288" r:id="rId7"/>
    <p:sldId id="260" r:id="rId8"/>
    <p:sldId id="264" r:id="rId9"/>
    <p:sldId id="261" r:id="rId10"/>
    <p:sldId id="259" r:id="rId11"/>
    <p:sldId id="265" r:id="rId12"/>
    <p:sldId id="266" r:id="rId13"/>
    <p:sldId id="267" r:id="rId14"/>
    <p:sldId id="268" r:id="rId15"/>
    <p:sldId id="269" r:id="rId16"/>
    <p:sldId id="272" r:id="rId17"/>
    <p:sldId id="271" r:id="rId18"/>
    <p:sldId id="282" r:id="rId19"/>
    <p:sldId id="281" r:id="rId20"/>
    <p:sldId id="270" r:id="rId21"/>
    <p:sldId id="275" r:id="rId22"/>
    <p:sldId id="276" r:id="rId23"/>
    <p:sldId id="289" r:id="rId24"/>
    <p:sldId id="292" r:id="rId25"/>
    <p:sldId id="284" r:id="rId26"/>
    <p:sldId id="285" r:id="rId27"/>
    <p:sldId id="277" r:id="rId28"/>
    <p:sldId id="278" r:id="rId29"/>
    <p:sldId id="279" r:id="rId30"/>
    <p:sldId id="290" r:id="rId31"/>
    <p:sldId id="291" r:id="rId32"/>
    <p:sldId id="262" r:id="rId33"/>
    <p:sldId id="314" r:id="rId34"/>
    <p:sldId id="286" r:id="rId35"/>
    <p:sldId id="309" r:id="rId36"/>
    <p:sldId id="310" r:id="rId37"/>
    <p:sldId id="311" r:id="rId38"/>
    <p:sldId id="296" r:id="rId39"/>
    <p:sldId id="303" r:id="rId40"/>
    <p:sldId id="294" r:id="rId41"/>
    <p:sldId id="306" r:id="rId42"/>
    <p:sldId id="305" r:id="rId43"/>
    <p:sldId id="297" r:id="rId44"/>
    <p:sldId id="298" r:id="rId45"/>
    <p:sldId id="299" r:id="rId46"/>
    <p:sldId id="304" r:id="rId47"/>
    <p:sldId id="302" r:id="rId48"/>
    <p:sldId id="307" r:id="rId49"/>
    <p:sldId id="308" r:id="rId50"/>
    <p:sldId id="312" r:id="rId51"/>
    <p:sldId id="316" r:id="rId52"/>
    <p:sldId id="317" r:id="rId53"/>
    <p:sldId id="318" r:id="rId54"/>
    <p:sldId id="319" r:id="rId55"/>
    <p:sldId id="320" r:id="rId56"/>
    <p:sldId id="321" r:id="rId57"/>
    <p:sldId id="322" r:id="rId58"/>
    <p:sldId id="323" r:id="rId59"/>
    <p:sldId id="324" r:id="rId60"/>
    <p:sldId id="325" r:id="rId61"/>
    <p:sldId id="328" r:id="rId62"/>
    <p:sldId id="327" r:id="rId63"/>
    <p:sldId id="326" r:id="rId64"/>
    <p:sldId id="329" r:id="rId65"/>
    <p:sldId id="330" r:id="rId66"/>
    <p:sldId id="331" r:id="rId67"/>
    <p:sldId id="332" r:id="rId68"/>
    <p:sldId id="333" r:id="rId69"/>
    <p:sldId id="334" r:id="rId70"/>
    <p:sldId id="336" r:id="rId71"/>
    <p:sldId id="337" r:id="rId72"/>
    <p:sldId id="335" r:id="rId73"/>
    <p:sldId id="339" r:id="rId74"/>
    <p:sldId id="340" r:id="rId75"/>
    <p:sldId id="342" r:id="rId76"/>
    <p:sldId id="343" r:id="rId77"/>
    <p:sldId id="345" r:id="rId78"/>
    <p:sldId id="349" r:id="rId79"/>
    <p:sldId id="346" r:id="rId80"/>
    <p:sldId id="348" r:id="rId81"/>
    <p:sldId id="347" r:id="rId82"/>
    <p:sldId id="350" r:id="rId83"/>
    <p:sldId id="352" r:id="rId84"/>
    <p:sldId id="353" r:id="rId85"/>
    <p:sldId id="351" r:id="rId86"/>
    <p:sldId id="341" r:id="rId8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95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A4CFCB4F-1CBC-4127-8AD5-91457E9DA6FB}" type="datetimeFigureOut">
              <a:rPr lang="en-IN" smtClean="0"/>
              <a:t>08-09-2023</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3315772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CFCB4F-1CBC-4127-8AD5-91457E9DA6FB}" type="datetimeFigureOut">
              <a:rPr lang="en-IN" smtClean="0"/>
              <a:t>08-09-2023</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3930923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4CFCB4F-1CBC-4127-8AD5-91457E9DA6FB}" type="datetimeFigureOut">
              <a:rPr lang="en-IN" smtClean="0"/>
              <a:t>08-09-2023</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5737268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4CFCB4F-1CBC-4127-8AD5-91457E9DA6FB}" type="datetimeFigureOut">
              <a:rPr lang="en-IN" smtClean="0"/>
              <a:t>08-09-2023</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21747909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CFCB4F-1CBC-4127-8AD5-91457E9DA6FB}" type="datetimeFigureOut">
              <a:rPr lang="en-IN" smtClean="0"/>
              <a:t>08-09-2023</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3336427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A4CFCB4F-1CBC-4127-8AD5-91457E9DA6FB}" type="datetimeFigureOut">
              <a:rPr lang="en-IN" smtClean="0"/>
              <a:t>08-09-2023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40878293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A4CFCB4F-1CBC-4127-8AD5-91457E9DA6FB}" type="datetimeFigureOut">
              <a:rPr lang="en-IN" smtClean="0"/>
              <a:t>08-09-2023</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5133198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A4CFCB4F-1CBC-4127-8AD5-91457E9DA6FB}" type="datetimeFigureOut">
              <a:rPr lang="en-IN" smtClean="0"/>
              <a:t>08-09-2023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17089674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A4CFCB4F-1CBC-4127-8AD5-91457E9DA6FB}" type="datetimeFigureOut">
              <a:rPr lang="en-IN" smtClean="0"/>
              <a:t>08-09-2023</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667066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CFCB4F-1CBC-4127-8AD5-91457E9DA6FB}" type="datetimeFigureOut">
              <a:rPr lang="en-IN" smtClean="0"/>
              <a:t>08-09-2023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871468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CFCB4F-1CBC-4127-8AD5-91457E9DA6FB}" type="datetimeFigureOut">
              <a:rPr lang="en-IN" smtClean="0"/>
              <a:t>08-09-2023</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1601155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CFCB4F-1CBC-4127-8AD5-91457E9DA6FB}" type="datetimeFigureOut">
              <a:rPr lang="en-IN" smtClean="0"/>
              <a:t>08-09-2023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3943379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CFCB4F-1CBC-4127-8AD5-91457E9DA6FB}" type="datetimeFigureOut">
              <a:rPr lang="en-IN" smtClean="0"/>
              <a:t>08-09-2023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3594362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CFCB4F-1CBC-4127-8AD5-91457E9DA6FB}" type="datetimeFigureOut">
              <a:rPr lang="en-IN" smtClean="0"/>
              <a:t>08-09-2023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1290376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CFCB4F-1CBC-4127-8AD5-91457E9DA6FB}" type="datetimeFigureOut">
              <a:rPr lang="en-IN" smtClean="0"/>
              <a:t>08-09-2023</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1928104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CFCB4F-1CBC-4127-8AD5-91457E9DA6FB}" type="datetimeFigureOut">
              <a:rPr lang="en-IN" smtClean="0"/>
              <a:t>08-09-2023</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359573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CFCB4F-1CBC-4127-8AD5-91457E9DA6FB}" type="datetimeFigureOut">
              <a:rPr lang="en-IN" smtClean="0"/>
              <a:t>08-09-2023</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242E16C8-409C-4B68-B281-896638C4A011}" type="slidenum">
              <a:rPr lang="en-IN" smtClean="0"/>
              <a:t>‹#›</a:t>
            </a:fld>
            <a:endParaRPr lang="en-IN"/>
          </a:p>
        </p:txBody>
      </p:sp>
    </p:spTree>
    <p:extLst>
      <p:ext uri="{BB962C8B-B14F-4D97-AF65-F5344CB8AC3E}">
        <p14:creationId xmlns:p14="http://schemas.microsoft.com/office/powerpoint/2010/main" val="1942184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A4CFCB4F-1CBC-4127-8AD5-91457E9DA6FB}" type="datetimeFigureOut">
              <a:rPr lang="en-IN" smtClean="0"/>
              <a:t>08-09-2023</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242E16C8-409C-4B68-B281-896638C4A011}" type="slidenum">
              <a:rPr lang="en-IN" smtClean="0"/>
              <a:t>‹#›</a:t>
            </a:fld>
            <a:endParaRPr lang="en-IN"/>
          </a:p>
        </p:txBody>
      </p:sp>
    </p:spTree>
    <p:extLst>
      <p:ext uri="{BB962C8B-B14F-4D97-AF65-F5344CB8AC3E}">
        <p14:creationId xmlns:p14="http://schemas.microsoft.com/office/powerpoint/2010/main" val="151574605"/>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www.economicsdiscussion.net/economic-development/theories-economic-development/ricardos-theory-of-economic-development-economics/30044" TargetMode="External"/><Relationship Id="rId2" Type="http://schemas.openxmlformats.org/officeDocument/2006/relationships/hyperlink" Target="https://www.economicsdiscussion.net/economics-2/adam-smith-theory-of-development-in-economics-main-features/4514" TargetMode="External"/><Relationship Id="rId1" Type="http://schemas.openxmlformats.org/officeDocument/2006/relationships/slideLayout" Target="../slideLayouts/slideLayout2.xml"/><Relationship Id="rId4" Type="http://schemas.openxmlformats.org/officeDocument/2006/relationships/hyperlink" Target="https://www.studocu.com/in/document/mahatma-gandhi-university/macro-economics/david-ricardos-theory/25176083" TargetMode="External"/></Relationships>
</file>

<file path=ppt/slides/_rels/slide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hyperlink" Target="https://www.economicsdiscussion.net/wp-content/uploads/2015/02/image25.png"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hyperlink" Target="https://www.studysmarter.co.uk/explanations/human-geography/economic-geography/rostow-mode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F39A2-43C1-A7D3-40F2-B972EB9D5707}"/>
              </a:ext>
            </a:extLst>
          </p:cNvPr>
          <p:cNvSpPr>
            <a:spLocks noGrp="1"/>
          </p:cNvSpPr>
          <p:nvPr>
            <p:ph type="ctrTitle"/>
          </p:nvPr>
        </p:nvSpPr>
        <p:spPr>
          <a:xfrm>
            <a:off x="1154955" y="1079293"/>
            <a:ext cx="8825658" cy="2863120"/>
          </a:xfrm>
        </p:spPr>
        <p:txBody>
          <a:bodyPr/>
          <a:lstStyle/>
          <a:p>
            <a:r>
              <a:rPr lang="en-IN" sz="3600" b="1" dirty="0">
                <a:effectLst/>
                <a:latin typeface="Times New Roman" panose="02020603050405020304" pitchFamily="18" charset="0"/>
                <a:ea typeface="Calibri" panose="020F0502020204030204" pitchFamily="34" charset="0"/>
              </a:rPr>
              <a:t>Theories of Economic Growth and Development</a:t>
            </a:r>
            <a:endParaRPr lang="en-IN" sz="3600" dirty="0"/>
          </a:p>
        </p:txBody>
      </p:sp>
      <p:sp>
        <p:nvSpPr>
          <p:cNvPr id="3" name="Subtitle 2">
            <a:extLst>
              <a:ext uri="{FF2B5EF4-FFF2-40B4-BE49-F238E27FC236}">
                <a16:creationId xmlns:a16="http://schemas.microsoft.com/office/drawing/2014/main" id="{84B15993-FE8F-8887-1134-1E80878A44D0}"/>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37962214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9FE61-919C-4133-E146-0DBD2D992F5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63A865C-8376-BA00-E1DE-16F9A5B38765}"/>
              </a:ext>
            </a:extLst>
          </p:cNvPr>
          <p:cNvSpPr>
            <a:spLocks noGrp="1"/>
          </p:cNvSpPr>
          <p:nvPr>
            <p:ph idx="1"/>
          </p:nvPr>
        </p:nvSpPr>
        <p:spPr>
          <a:xfrm>
            <a:off x="869430" y="2603499"/>
            <a:ext cx="10463134" cy="3932211"/>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Smith also recognizes the importance of technological development for improvement in productivity and which is possible only if sufficient capital is available.</a:t>
            </a:r>
            <a:endParaRPr lang="en-IN" sz="2800" dirty="0"/>
          </a:p>
        </p:txBody>
      </p:sp>
    </p:spTree>
    <p:extLst>
      <p:ext uri="{BB962C8B-B14F-4D97-AF65-F5344CB8AC3E}">
        <p14:creationId xmlns:p14="http://schemas.microsoft.com/office/powerpoint/2010/main" val="284777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04819-9939-5708-CDEB-217D9E6618F1}"/>
              </a:ext>
            </a:extLst>
          </p:cNvPr>
          <p:cNvSpPr>
            <a:spLocks noGrp="1"/>
          </p:cNvSpPr>
          <p:nvPr>
            <p:ph type="title"/>
          </p:nvPr>
        </p:nvSpPr>
        <p:spPr/>
        <p:txBody>
          <a:bodyPr/>
          <a:lstStyle/>
          <a:p>
            <a:r>
              <a:rPr lang="en-US" dirty="0"/>
              <a:t>Division of </a:t>
            </a:r>
            <a:r>
              <a:rPr lang="en-US" dirty="0" err="1"/>
              <a:t>Labour</a:t>
            </a:r>
            <a:endParaRPr lang="en-IN" dirty="0"/>
          </a:p>
        </p:txBody>
      </p:sp>
      <p:sp>
        <p:nvSpPr>
          <p:cNvPr id="3" name="Content Placeholder 2">
            <a:extLst>
              <a:ext uri="{FF2B5EF4-FFF2-40B4-BE49-F238E27FC236}">
                <a16:creationId xmlns:a16="http://schemas.microsoft.com/office/drawing/2014/main" id="{6AA68D2B-6696-805A-C2D3-9E51ACE2F712}"/>
              </a:ext>
            </a:extLst>
          </p:cNvPr>
          <p:cNvSpPr>
            <a:spLocks noGrp="1"/>
          </p:cNvSpPr>
          <p:nvPr>
            <p:ph idx="1"/>
          </p:nvPr>
        </p:nvSpPr>
        <p:spPr>
          <a:xfrm>
            <a:off x="104931" y="2428407"/>
            <a:ext cx="11932171" cy="4429593"/>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The rate of economic growth is determined by the size of productive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and productivity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a:t>
            </a:r>
          </a:p>
          <a:p>
            <a:pPr algn="just">
              <a:lnSpc>
                <a:spcPct val="150000"/>
              </a:lnSpc>
            </a:pPr>
            <a:r>
              <a:rPr lang="en-US" sz="2800" b="0" i="0" dirty="0">
                <a:solidFill>
                  <a:srgbClr val="424142"/>
                </a:solidFill>
                <a:effectLst/>
                <a:latin typeface="Georgia" panose="02040502050405020303" pitchFamily="18" charset="0"/>
              </a:rPr>
              <a:t> The productivity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depends upon technological progress of a country and which, in turn, depends upon the division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a:t>
            </a:r>
          </a:p>
          <a:p>
            <a:pPr algn="just">
              <a:lnSpc>
                <a:spcPct val="150000"/>
              </a:lnSpc>
            </a:pPr>
            <a:r>
              <a:rPr lang="en-US" sz="2800" b="0" i="0" dirty="0">
                <a:solidFill>
                  <a:srgbClr val="424142"/>
                </a:solidFill>
                <a:effectLst/>
                <a:latin typeface="Georgia" panose="02040502050405020303" pitchFamily="18" charset="0"/>
              </a:rPr>
              <a:t>This division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becomes the true dynamic force in Adam Smith’s theory of growth. </a:t>
            </a:r>
            <a:endParaRPr lang="en-IN" sz="2800" dirty="0"/>
          </a:p>
        </p:txBody>
      </p:sp>
    </p:spTree>
    <p:extLst>
      <p:ext uri="{BB962C8B-B14F-4D97-AF65-F5344CB8AC3E}">
        <p14:creationId xmlns:p14="http://schemas.microsoft.com/office/powerpoint/2010/main" val="10054930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2073A-2D97-5F0C-EC4B-1A7A7FBD9D2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4DC9732-F290-D2E7-7320-49848AF87316}"/>
              </a:ext>
            </a:extLst>
          </p:cNvPr>
          <p:cNvSpPr>
            <a:spLocks noGrp="1"/>
          </p:cNvSpPr>
          <p:nvPr>
            <p:ph idx="1"/>
          </p:nvPr>
        </p:nvSpPr>
        <p:spPr>
          <a:xfrm>
            <a:off x="0" y="2263515"/>
            <a:ext cx="12192000" cy="4594485"/>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Division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increases the productivity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through specialization of tasks. </a:t>
            </a:r>
          </a:p>
          <a:p>
            <a:pPr algn="just">
              <a:lnSpc>
                <a:spcPct val="150000"/>
              </a:lnSpc>
            </a:pPr>
            <a:r>
              <a:rPr lang="en-US" sz="2800" b="0" i="0" dirty="0">
                <a:solidFill>
                  <a:srgbClr val="424142"/>
                </a:solidFill>
                <a:effectLst/>
                <a:latin typeface="Georgia" panose="02040502050405020303" pitchFamily="18" charset="0"/>
              </a:rPr>
              <a:t>When a work is sub-divided into various parts and the worker is asked to perform small parts of whole job, his efficiency increases as now he can focus his attention more carefully.</a:t>
            </a:r>
            <a:endParaRPr lang="en-IN" sz="2800" dirty="0"/>
          </a:p>
        </p:txBody>
      </p:sp>
    </p:spTree>
    <p:extLst>
      <p:ext uri="{BB962C8B-B14F-4D97-AF65-F5344CB8AC3E}">
        <p14:creationId xmlns:p14="http://schemas.microsoft.com/office/powerpoint/2010/main" val="2222805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B21E4-E261-A641-DC9A-BEA2F9C91F8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3231DF8-11CA-7CC2-D83B-7C029EA9E5DE}"/>
              </a:ext>
            </a:extLst>
          </p:cNvPr>
          <p:cNvSpPr>
            <a:spLocks noGrp="1"/>
          </p:cNvSpPr>
          <p:nvPr>
            <p:ph idx="1"/>
          </p:nvPr>
        </p:nvSpPr>
        <p:spPr>
          <a:xfrm>
            <a:off x="104932" y="2278505"/>
            <a:ext cx="12087068" cy="4579495"/>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Thus, the concept of division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means the transference of a complex production process into number of simpler process in order to facilitate the introduction of various methods of production.</a:t>
            </a:r>
          </a:p>
          <a:p>
            <a:pPr algn="just">
              <a:lnSpc>
                <a:spcPct val="150000"/>
              </a:lnSpc>
            </a:pPr>
            <a:r>
              <a:rPr lang="en-US" sz="2800" b="0" i="0" dirty="0">
                <a:solidFill>
                  <a:srgbClr val="424142"/>
                </a:solidFill>
                <a:effectLst/>
                <a:latin typeface="Georgia" panose="02040502050405020303" pitchFamily="18" charset="0"/>
              </a:rPr>
              <a:t>Adam Smith concentrated upon the social division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which emphasized the co-operation of all for satisfaction of the desires of each. </a:t>
            </a:r>
            <a:endParaRPr lang="en-IN" sz="2800" dirty="0"/>
          </a:p>
        </p:txBody>
      </p:sp>
    </p:spTree>
    <p:extLst>
      <p:ext uri="{BB962C8B-B14F-4D97-AF65-F5344CB8AC3E}">
        <p14:creationId xmlns:p14="http://schemas.microsoft.com/office/powerpoint/2010/main" val="2004689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3797C-AA1C-B31A-58C8-FA66BB1C7062}"/>
              </a:ext>
            </a:extLst>
          </p:cNvPr>
          <p:cNvSpPr>
            <a:spLocks noGrp="1"/>
          </p:cNvSpPr>
          <p:nvPr>
            <p:ph type="title"/>
          </p:nvPr>
        </p:nvSpPr>
        <p:spPr/>
        <p:txBody>
          <a:bodyPr/>
          <a:lstStyle/>
          <a:p>
            <a:r>
              <a:rPr lang="en-US" dirty="0"/>
              <a:t>Benefits of Division of </a:t>
            </a:r>
            <a:r>
              <a:rPr lang="en-US" dirty="0" err="1"/>
              <a:t>Labour</a:t>
            </a:r>
            <a:r>
              <a:rPr lang="en-US" dirty="0"/>
              <a:t> by Smith</a:t>
            </a:r>
            <a:endParaRPr lang="en-IN" dirty="0"/>
          </a:p>
        </p:txBody>
      </p:sp>
      <p:sp>
        <p:nvSpPr>
          <p:cNvPr id="3" name="Content Placeholder 2">
            <a:extLst>
              <a:ext uri="{FF2B5EF4-FFF2-40B4-BE49-F238E27FC236}">
                <a16:creationId xmlns:a16="http://schemas.microsoft.com/office/drawing/2014/main" id="{EA8D26F4-F821-2BE9-8794-AC85925A9FBF}"/>
              </a:ext>
            </a:extLst>
          </p:cNvPr>
          <p:cNvSpPr>
            <a:spLocks noGrp="1"/>
          </p:cNvSpPr>
          <p:nvPr>
            <p:ph idx="1"/>
          </p:nvPr>
        </p:nvSpPr>
        <p:spPr>
          <a:xfrm>
            <a:off x="0" y="2203554"/>
            <a:ext cx="12067082" cy="3816246"/>
          </a:xfrm>
        </p:spPr>
        <p:txBody>
          <a:bodyPr>
            <a:noAutofit/>
          </a:bodyPr>
          <a:lstStyle/>
          <a:p>
            <a:pPr algn="just">
              <a:lnSpc>
                <a:spcPct val="150000"/>
              </a:lnSpc>
            </a:pPr>
            <a:r>
              <a:rPr lang="en-US" sz="2800" b="0" i="0" dirty="0">
                <a:solidFill>
                  <a:srgbClr val="424142"/>
                </a:solidFill>
                <a:effectLst/>
                <a:latin typeface="Georgia" panose="02040502050405020303" pitchFamily="18" charset="0"/>
              </a:rPr>
              <a:t>Increase of dexterity of workers.</a:t>
            </a:r>
          </a:p>
          <a:p>
            <a:pPr algn="just">
              <a:lnSpc>
                <a:spcPct val="150000"/>
              </a:lnSpc>
            </a:pPr>
            <a:r>
              <a:rPr lang="en-US" sz="2800" b="0" i="0" dirty="0">
                <a:solidFill>
                  <a:srgbClr val="424142"/>
                </a:solidFill>
                <a:effectLst/>
                <a:latin typeface="Georgia" panose="02040502050405020303" pitchFamily="18" charset="0"/>
              </a:rPr>
              <a:t>Saving time required to produce commodity.</a:t>
            </a:r>
          </a:p>
          <a:p>
            <a:pPr algn="just">
              <a:lnSpc>
                <a:spcPct val="150000"/>
              </a:lnSpc>
            </a:pPr>
            <a:r>
              <a:rPr lang="en-US" sz="2800" b="0" i="0" dirty="0">
                <a:solidFill>
                  <a:srgbClr val="424142"/>
                </a:solidFill>
                <a:effectLst/>
                <a:latin typeface="Georgia" panose="02040502050405020303" pitchFamily="18" charset="0"/>
              </a:rPr>
              <a:t>Invention of better machines and equipment.</a:t>
            </a:r>
          </a:p>
          <a:p>
            <a:pPr marL="0" indent="0" algn="just">
              <a:lnSpc>
                <a:spcPct val="150000"/>
              </a:lnSpc>
              <a:buNone/>
            </a:pPr>
            <a:r>
              <a:rPr lang="en-US" sz="2800" dirty="0">
                <a:solidFill>
                  <a:srgbClr val="424142"/>
                </a:solidFill>
                <a:latin typeface="Georgia" panose="02040502050405020303" pitchFamily="18" charset="0"/>
              </a:rPr>
              <a:t>	D</a:t>
            </a:r>
            <a:r>
              <a:rPr lang="en-US" sz="2800" b="0" i="0" dirty="0">
                <a:solidFill>
                  <a:srgbClr val="424142"/>
                </a:solidFill>
                <a:effectLst/>
                <a:latin typeface="Georgia" panose="02040502050405020303" pitchFamily="18" charset="0"/>
              </a:rPr>
              <a:t>ivision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leads to exchange of goods which, in turn, promotes trade and widens the extent of market. Wide extent of market is an essential pre- requisite for economic development.</a:t>
            </a:r>
            <a:endParaRPr lang="en-IN" sz="2800" dirty="0"/>
          </a:p>
        </p:txBody>
      </p:sp>
    </p:spTree>
    <p:extLst>
      <p:ext uri="{BB962C8B-B14F-4D97-AF65-F5344CB8AC3E}">
        <p14:creationId xmlns:p14="http://schemas.microsoft.com/office/powerpoint/2010/main" val="324898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01A46-665F-012B-6788-0142998B96E7}"/>
              </a:ext>
            </a:extLst>
          </p:cNvPr>
          <p:cNvSpPr>
            <a:spLocks noGrp="1"/>
          </p:cNvSpPr>
          <p:nvPr>
            <p:ph type="title"/>
          </p:nvPr>
        </p:nvSpPr>
        <p:spPr/>
        <p:txBody>
          <a:bodyPr/>
          <a:lstStyle/>
          <a:p>
            <a:r>
              <a:rPr lang="en-US" dirty="0"/>
              <a:t>Capital Accumulation</a:t>
            </a:r>
            <a:endParaRPr lang="en-IN" dirty="0"/>
          </a:p>
        </p:txBody>
      </p:sp>
      <p:sp>
        <p:nvSpPr>
          <p:cNvPr id="3" name="Content Placeholder 2">
            <a:extLst>
              <a:ext uri="{FF2B5EF4-FFF2-40B4-BE49-F238E27FC236}">
                <a16:creationId xmlns:a16="http://schemas.microsoft.com/office/drawing/2014/main" id="{37EA9C52-0AD9-E787-2693-076DF9EC6480}"/>
              </a:ext>
            </a:extLst>
          </p:cNvPr>
          <p:cNvSpPr>
            <a:spLocks noGrp="1"/>
          </p:cNvSpPr>
          <p:nvPr>
            <p:ph idx="1"/>
          </p:nvPr>
        </p:nvSpPr>
        <p:spPr>
          <a:xfrm>
            <a:off x="134911" y="2308485"/>
            <a:ext cx="11842229" cy="4549515"/>
          </a:xfrm>
        </p:spPr>
        <p:txBody>
          <a:bodyPr>
            <a:noAutofit/>
          </a:bodyPr>
          <a:lstStyle/>
          <a:p>
            <a:pPr algn="just">
              <a:lnSpc>
                <a:spcPct val="150000"/>
              </a:lnSpc>
            </a:pPr>
            <a:r>
              <a:rPr lang="en-US" sz="2800" b="0" i="0" dirty="0">
                <a:solidFill>
                  <a:srgbClr val="424142"/>
                </a:solidFill>
                <a:effectLst/>
                <a:latin typeface="Georgia" panose="02040502050405020303" pitchFamily="18" charset="0"/>
              </a:rPr>
              <a:t>It is the pivot around which the theory of economic development revolves. </a:t>
            </a:r>
          </a:p>
          <a:p>
            <a:pPr algn="just">
              <a:lnSpc>
                <a:spcPct val="150000"/>
              </a:lnSpc>
            </a:pPr>
            <a:r>
              <a:rPr lang="en-US" sz="2800" b="0" i="0" dirty="0">
                <a:solidFill>
                  <a:srgbClr val="424142"/>
                </a:solidFill>
                <a:effectLst/>
                <a:latin typeface="Georgia" panose="02040502050405020303" pitchFamily="18" charset="0"/>
              </a:rPr>
              <a:t>The growth is functionally related to rate of investment. </a:t>
            </a:r>
          </a:p>
          <a:p>
            <a:pPr algn="just">
              <a:lnSpc>
                <a:spcPct val="150000"/>
              </a:lnSpc>
            </a:pPr>
            <a:r>
              <a:rPr lang="en-US" sz="2800" b="0" i="0" dirty="0">
                <a:solidFill>
                  <a:srgbClr val="424142"/>
                </a:solidFill>
                <a:effectLst/>
                <a:latin typeface="Georgia" panose="02040502050405020303" pitchFamily="18" charset="0"/>
              </a:rPr>
              <a:t>According to Smith, “any increase in capital stock in a country generally leads to more than proportionate increase in output on account of continually growing division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a:t>
            </a:r>
            <a:endParaRPr lang="en-IN" sz="2800" dirty="0"/>
          </a:p>
        </p:txBody>
      </p:sp>
    </p:spTree>
    <p:extLst>
      <p:ext uri="{BB962C8B-B14F-4D97-AF65-F5344CB8AC3E}">
        <p14:creationId xmlns:p14="http://schemas.microsoft.com/office/powerpoint/2010/main" val="33188398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79C34-B43B-0510-1A7D-B43D0B5676AB}"/>
              </a:ext>
            </a:extLst>
          </p:cNvPr>
          <p:cNvSpPr>
            <a:spLocks noGrp="1"/>
          </p:cNvSpPr>
          <p:nvPr>
            <p:ph type="title"/>
          </p:nvPr>
        </p:nvSpPr>
        <p:spPr/>
        <p:txBody>
          <a:bodyPr/>
          <a:lstStyle/>
          <a:p>
            <a:r>
              <a:rPr lang="en-IN" b="1" i="0" dirty="0">
                <a:solidFill>
                  <a:srgbClr val="424142"/>
                </a:solidFill>
                <a:effectLst/>
                <a:highlight>
                  <a:srgbClr val="C0C0C0"/>
                </a:highlight>
                <a:latin typeface="Georgia" panose="02040502050405020303" pitchFamily="18" charset="0"/>
              </a:rPr>
              <a:t>Capital stock consists of:</a:t>
            </a:r>
            <a:endParaRPr lang="en-IN" dirty="0">
              <a:highlight>
                <a:srgbClr val="C0C0C0"/>
              </a:highlight>
            </a:endParaRPr>
          </a:p>
        </p:txBody>
      </p:sp>
      <p:sp>
        <p:nvSpPr>
          <p:cNvPr id="3" name="Content Placeholder 2">
            <a:extLst>
              <a:ext uri="{FF2B5EF4-FFF2-40B4-BE49-F238E27FC236}">
                <a16:creationId xmlns:a16="http://schemas.microsoft.com/office/drawing/2014/main" id="{D702CE90-BFB6-F6A8-71B2-639FD980D4F8}"/>
              </a:ext>
            </a:extLst>
          </p:cNvPr>
          <p:cNvSpPr>
            <a:spLocks noGrp="1"/>
          </p:cNvSpPr>
          <p:nvPr>
            <p:ph idx="1"/>
          </p:nvPr>
        </p:nvSpPr>
        <p:spPr/>
        <p:txBody>
          <a:bodyPr/>
          <a:lstStyle/>
          <a:p>
            <a:pPr algn="l"/>
            <a:endParaRPr lang="en-US" b="0" i="0" dirty="0">
              <a:solidFill>
                <a:srgbClr val="424142"/>
              </a:solidFill>
              <a:effectLst/>
              <a:latin typeface="Georgia" panose="02040502050405020303" pitchFamily="18" charset="0"/>
            </a:endParaRPr>
          </a:p>
          <a:p>
            <a:pPr algn="l"/>
            <a:endParaRPr lang="en-US" dirty="0">
              <a:solidFill>
                <a:srgbClr val="424142"/>
              </a:solidFill>
              <a:latin typeface="Georgia" panose="02040502050405020303" pitchFamily="18" charset="0"/>
            </a:endParaRPr>
          </a:p>
          <a:p>
            <a:pPr algn="just">
              <a:lnSpc>
                <a:spcPct val="150000"/>
              </a:lnSpc>
            </a:pPr>
            <a:r>
              <a:rPr lang="en-US" sz="2800" b="0" i="0" dirty="0">
                <a:solidFill>
                  <a:srgbClr val="424142"/>
                </a:solidFill>
                <a:effectLst/>
                <a:latin typeface="Georgia" panose="02040502050405020303" pitchFamily="18" charset="0"/>
              </a:rPr>
              <a:t>Goods for the maintenance of productive workers.</a:t>
            </a:r>
          </a:p>
          <a:p>
            <a:pPr algn="just">
              <a:lnSpc>
                <a:spcPct val="150000"/>
              </a:lnSpc>
            </a:pPr>
            <a:r>
              <a:rPr lang="en-US" sz="2800" b="0" i="0" dirty="0">
                <a:solidFill>
                  <a:srgbClr val="424142"/>
                </a:solidFill>
                <a:effectLst/>
                <a:latin typeface="Georgia" panose="02040502050405020303" pitchFamily="18" charset="0"/>
              </a:rPr>
              <a:t>Goods for helping the workers in their productive activities.</a:t>
            </a:r>
          </a:p>
          <a:p>
            <a:pPr marL="0" indent="0" algn="just">
              <a:lnSpc>
                <a:spcPct val="150000"/>
              </a:lnSpc>
              <a:buNone/>
            </a:pPr>
            <a:endParaRPr lang="en-US" sz="2800" b="0" i="0" dirty="0">
              <a:solidFill>
                <a:srgbClr val="424142"/>
              </a:solidFill>
              <a:effectLst/>
              <a:latin typeface="Georgia" panose="02040502050405020303" pitchFamily="18" charset="0"/>
            </a:endParaRPr>
          </a:p>
          <a:p>
            <a:endParaRPr lang="en-IN" dirty="0"/>
          </a:p>
        </p:txBody>
      </p:sp>
    </p:spTree>
    <p:extLst>
      <p:ext uri="{BB962C8B-B14F-4D97-AF65-F5344CB8AC3E}">
        <p14:creationId xmlns:p14="http://schemas.microsoft.com/office/powerpoint/2010/main" val="40563499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68969-865E-B384-F972-88D23D0FABF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2A3E479-911A-0C2E-154E-B8A72D7C8CE8}"/>
              </a:ext>
            </a:extLst>
          </p:cNvPr>
          <p:cNvSpPr>
            <a:spLocks noGrp="1"/>
          </p:cNvSpPr>
          <p:nvPr>
            <p:ph idx="1"/>
          </p:nvPr>
        </p:nvSpPr>
        <p:spPr>
          <a:xfrm>
            <a:off x="1" y="2008682"/>
            <a:ext cx="12192000" cy="4676931"/>
          </a:xfrm>
        </p:spPr>
        <p:txBody>
          <a:bodyPr>
            <a:noAutofit/>
          </a:bodyPr>
          <a:lstStyle/>
          <a:p>
            <a:pPr algn="just">
              <a:lnSpc>
                <a:spcPct val="150000"/>
              </a:lnSpc>
            </a:pPr>
            <a:r>
              <a:rPr lang="en-US" sz="2800" b="0" i="0" dirty="0">
                <a:solidFill>
                  <a:srgbClr val="424142"/>
                </a:solidFill>
                <a:effectLst/>
                <a:latin typeface="Georgia" panose="02040502050405020303" pitchFamily="18" charset="0"/>
              </a:rPr>
              <a:t>Adam Smith distinguished between non capital, circulating capital and fixed capital goods. </a:t>
            </a:r>
          </a:p>
          <a:p>
            <a:pPr algn="just">
              <a:lnSpc>
                <a:spcPct val="150000"/>
              </a:lnSpc>
            </a:pPr>
            <a:r>
              <a:rPr lang="en-US" sz="2800" b="0" i="0" dirty="0">
                <a:solidFill>
                  <a:srgbClr val="424142"/>
                </a:solidFill>
                <a:effectLst/>
                <a:latin typeface="Georgia" panose="02040502050405020303" pitchFamily="18" charset="0"/>
              </a:rPr>
              <a:t>Non capital goods refer to those which are useful directly and immediately to their owner. </a:t>
            </a:r>
          </a:p>
          <a:p>
            <a:pPr marL="0" indent="0" algn="just">
              <a:lnSpc>
                <a:spcPct val="150000"/>
              </a:lnSpc>
              <a:buNone/>
            </a:pPr>
            <a:endParaRPr lang="en-US" sz="2800" b="0" i="0" dirty="0">
              <a:solidFill>
                <a:srgbClr val="424142"/>
              </a:solidFill>
              <a:effectLst/>
              <a:latin typeface="Georgia" panose="02040502050405020303" pitchFamily="18" charset="0"/>
            </a:endParaRPr>
          </a:p>
          <a:p>
            <a:pPr algn="just">
              <a:lnSpc>
                <a:spcPct val="150000"/>
              </a:lnSpc>
            </a:pPr>
            <a:endParaRPr lang="en-US" sz="2800" b="0" i="0" dirty="0">
              <a:solidFill>
                <a:srgbClr val="424142"/>
              </a:solidFill>
              <a:effectLst/>
              <a:latin typeface="Georgia" panose="02040502050405020303" pitchFamily="18" charset="0"/>
            </a:endParaRPr>
          </a:p>
        </p:txBody>
      </p:sp>
    </p:spTree>
    <p:extLst>
      <p:ext uri="{BB962C8B-B14F-4D97-AF65-F5344CB8AC3E}">
        <p14:creationId xmlns:p14="http://schemas.microsoft.com/office/powerpoint/2010/main" val="13793173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7BF63-F4D6-7B3B-A506-1E37E1DA97D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B6350FB-4F21-51AA-C004-FC31785D1535}"/>
              </a:ext>
            </a:extLst>
          </p:cNvPr>
          <p:cNvSpPr>
            <a:spLocks noGrp="1"/>
          </p:cNvSpPr>
          <p:nvPr>
            <p:ph idx="1"/>
          </p:nvPr>
        </p:nvSpPr>
        <p:spPr>
          <a:xfrm>
            <a:off x="0" y="2603500"/>
            <a:ext cx="12192000" cy="4254500"/>
          </a:xfrm>
        </p:spPr>
        <p:txBody>
          <a:bodyPr/>
          <a:lstStyle/>
          <a:p>
            <a:pPr algn="just">
              <a:lnSpc>
                <a:spcPct val="150000"/>
              </a:lnSpc>
            </a:pPr>
            <a:r>
              <a:rPr lang="en-US" sz="2800" b="0" i="0" dirty="0">
                <a:solidFill>
                  <a:srgbClr val="424142"/>
                </a:solidFill>
                <a:effectLst/>
                <a:latin typeface="Georgia" panose="02040502050405020303" pitchFamily="18" charset="0"/>
              </a:rPr>
              <a:t>Fixed capital refers to those goods which are directly used in production processes, without changing hands. Fixed capital consists of all the means of production.</a:t>
            </a:r>
          </a:p>
          <a:p>
            <a:pPr algn="just">
              <a:lnSpc>
                <a:spcPct val="150000"/>
              </a:lnSpc>
            </a:pPr>
            <a:r>
              <a:rPr lang="en-US" sz="2800" dirty="0">
                <a:solidFill>
                  <a:srgbClr val="424142"/>
                </a:solidFill>
                <a:latin typeface="Georgia" panose="02040502050405020303" pitchFamily="18" charset="0"/>
              </a:rPr>
              <a:t>Land, buildings, plant, machinery etc.</a:t>
            </a:r>
            <a:endParaRPr lang="en-IN" sz="2800" dirty="0"/>
          </a:p>
          <a:p>
            <a:pPr algn="just">
              <a:lnSpc>
                <a:spcPct val="150000"/>
              </a:lnSpc>
            </a:pPr>
            <a:endParaRPr lang="en-IN" dirty="0"/>
          </a:p>
        </p:txBody>
      </p:sp>
    </p:spTree>
    <p:extLst>
      <p:ext uri="{BB962C8B-B14F-4D97-AF65-F5344CB8AC3E}">
        <p14:creationId xmlns:p14="http://schemas.microsoft.com/office/powerpoint/2010/main" val="32283540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23B81-6FD1-F5F2-8052-35B33460184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E5B6E8B-73E9-87C2-C267-D378DB6F3F22}"/>
              </a:ext>
            </a:extLst>
          </p:cNvPr>
          <p:cNvSpPr>
            <a:spLocks noGrp="1"/>
          </p:cNvSpPr>
          <p:nvPr>
            <p:ph idx="1"/>
          </p:nvPr>
        </p:nvSpPr>
        <p:spPr>
          <a:xfrm>
            <a:off x="0" y="2293495"/>
            <a:ext cx="12192000" cy="4407108"/>
          </a:xfrm>
        </p:spPr>
        <p:txBody>
          <a:bodyPr>
            <a:noAutofit/>
          </a:bodyPr>
          <a:lstStyle/>
          <a:p>
            <a:pPr algn="just">
              <a:lnSpc>
                <a:spcPct val="150000"/>
              </a:lnSpc>
            </a:pPr>
            <a:r>
              <a:rPr lang="en-US" sz="2800" dirty="0"/>
              <a:t>Circulating capital is the money being used for core operations of a company.</a:t>
            </a:r>
          </a:p>
          <a:p>
            <a:pPr algn="just">
              <a:lnSpc>
                <a:spcPct val="150000"/>
              </a:lnSpc>
            </a:pPr>
            <a:r>
              <a:rPr lang="en-US" sz="2800" dirty="0"/>
              <a:t>It includes cash, operating expenses, raw materials, inventory in process.</a:t>
            </a:r>
          </a:p>
          <a:p>
            <a:pPr algn="just">
              <a:lnSpc>
                <a:spcPct val="150000"/>
              </a:lnSpc>
            </a:pPr>
            <a:r>
              <a:rPr lang="en-US" sz="2800" dirty="0"/>
              <a:t>This is also referred to as working capital.</a:t>
            </a:r>
            <a:endParaRPr lang="en-IN" sz="2800" dirty="0"/>
          </a:p>
        </p:txBody>
      </p:sp>
    </p:spTree>
    <p:extLst>
      <p:ext uri="{BB962C8B-B14F-4D97-AF65-F5344CB8AC3E}">
        <p14:creationId xmlns:p14="http://schemas.microsoft.com/office/powerpoint/2010/main" val="27355747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5A7D8-7D2A-810F-A141-A2F89083F641}"/>
              </a:ext>
            </a:extLst>
          </p:cNvPr>
          <p:cNvSpPr>
            <a:spLocks noGrp="1"/>
          </p:cNvSpPr>
          <p:nvPr>
            <p:ph type="title"/>
          </p:nvPr>
        </p:nvSpPr>
        <p:spPr/>
        <p:txBody>
          <a:bodyPr/>
          <a:lstStyle/>
          <a:p>
            <a:endParaRPr lang="en-IN"/>
          </a:p>
        </p:txBody>
      </p:sp>
      <p:pic>
        <p:nvPicPr>
          <p:cNvPr id="2050" name="Picture 2" descr="Adam Smith - Wikipedia">
            <a:extLst>
              <a:ext uri="{FF2B5EF4-FFF2-40B4-BE49-F238E27FC236}">
                <a16:creationId xmlns:a16="http://schemas.microsoft.com/office/drawing/2014/main" id="{0E5FBD28-3688-EE96-AEF9-A7483B3E7B8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 y="0"/>
            <a:ext cx="1206708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1895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FEEF6-1CDE-9F60-F8C0-356D27BBB26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DE86DDF-D3DB-C537-E3C6-DA18C1444595}"/>
              </a:ext>
            </a:extLst>
          </p:cNvPr>
          <p:cNvSpPr>
            <a:spLocks noGrp="1"/>
          </p:cNvSpPr>
          <p:nvPr>
            <p:ph idx="1"/>
          </p:nvPr>
        </p:nvSpPr>
        <p:spPr>
          <a:xfrm>
            <a:off x="0" y="2023673"/>
            <a:ext cx="12192000" cy="4834328"/>
          </a:xfrm>
        </p:spPr>
        <p:txBody>
          <a:bodyPr>
            <a:noAutofit/>
          </a:bodyPr>
          <a:lstStyle/>
          <a:p>
            <a:pPr algn="just">
              <a:lnSpc>
                <a:spcPct val="150000"/>
              </a:lnSpc>
            </a:pPr>
            <a:r>
              <a:rPr lang="en-US" sz="2800" b="0" i="0" dirty="0">
                <a:solidFill>
                  <a:srgbClr val="424142"/>
                </a:solidFill>
                <a:effectLst/>
                <a:latin typeface="Georgia" panose="02040502050405020303" pitchFamily="18" charset="0"/>
              </a:rPr>
              <a:t>Capital is increased by parsimony and diminished by prodigality and misconduct. </a:t>
            </a:r>
          </a:p>
          <a:p>
            <a:pPr algn="just">
              <a:lnSpc>
                <a:spcPct val="150000"/>
              </a:lnSpc>
            </a:pPr>
            <a:r>
              <a:rPr lang="en-US" sz="2800" b="0" i="0" dirty="0">
                <a:solidFill>
                  <a:srgbClr val="424142"/>
                </a:solidFill>
                <a:effectLst/>
                <a:latin typeface="Georgia" panose="02040502050405020303" pitchFamily="18" charset="0"/>
              </a:rPr>
              <a:t>The rate of investment was determined by the rate of saving and savings were invested in full. </a:t>
            </a:r>
          </a:p>
          <a:p>
            <a:pPr algn="just">
              <a:lnSpc>
                <a:spcPct val="150000"/>
              </a:lnSpc>
            </a:pPr>
            <a:r>
              <a:rPr lang="en-US" sz="2800" b="0" i="0" dirty="0">
                <a:solidFill>
                  <a:srgbClr val="424142"/>
                </a:solidFill>
                <a:effectLst/>
                <a:latin typeface="Georgia" panose="02040502050405020303" pitchFamily="18" charset="0"/>
              </a:rPr>
              <a:t>The classical economists also believed in the existence of wage fund. </a:t>
            </a:r>
            <a:endParaRPr lang="en-US" sz="2800" dirty="0">
              <a:solidFill>
                <a:srgbClr val="424142"/>
              </a:solidFill>
              <a:latin typeface="Georgia" panose="02040502050405020303" pitchFamily="18" charset="0"/>
            </a:endParaRPr>
          </a:p>
          <a:p>
            <a:pPr algn="just">
              <a:lnSpc>
                <a:spcPct val="150000"/>
              </a:lnSpc>
            </a:pPr>
            <a:r>
              <a:rPr lang="en-US" sz="2800" b="0" i="0" dirty="0">
                <a:solidFill>
                  <a:srgbClr val="424142"/>
                </a:solidFill>
                <a:effectLst/>
                <a:latin typeface="Georgia" panose="02040502050405020303" pitchFamily="18" charset="0"/>
              </a:rPr>
              <a:t>The idea is that wages tend to equal to the amount necessary for the subsistence of </a:t>
            </a:r>
            <a:r>
              <a:rPr lang="en-US" sz="2800" b="0" i="0" dirty="0" err="1">
                <a:solidFill>
                  <a:srgbClr val="424142"/>
                </a:solidFill>
                <a:effectLst/>
                <a:latin typeface="Georgia" panose="02040502050405020303" pitchFamily="18" charset="0"/>
              </a:rPr>
              <a:t>labourers</a:t>
            </a:r>
            <a:r>
              <a:rPr lang="en-US" sz="2800" b="0" i="0" dirty="0">
                <a:solidFill>
                  <a:srgbClr val="424142"/>
                </a:solidFill>
                <a:effectLst/>
                <a:latin typeface="Georgia" panose="02040502050405020303" pitchFamily="18" charset="0"/>
              </a:rPr>
              <a:t>.</a:t>
            </a:r>
            <a:endParaRPr lang="en-IN" sz="2800" dirty="0"/>
          </a:p>
        </p:txBody>
      </p:sp>
    </p:spTree>
    <p:extLst>
      <p:ext uri="{BB962C8B-B14F-4D97-AF65-F5344CB8AC3E}">
        <p14:creationId xmlns:p14="http://schemas.microsoft.com/office/powerpoint/2010/main" val="3481385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48105-890B-C5A6-5F80-63B748FFA7D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8B73F4D-FD56-AF0F-1CFB-0DE5EE4815FF}"/>
              </a:ext>
            </a:extLst>
          </p:cNvPr>
          <p:cNvSpPr>
            <a:spLocks noGrp="1"/>
          </p:cNvSpPr>
          <p:nvPr>
            <p:ph idx="1"/>
          </p:nvPr>
        </p:nvSpPr>
        <p:spPr>
          <a:xfrm>
            <a:off x="0" y="2278505"/>
            <a:ext cx="12192000" cy="4579495"/>
          </a:xfrm>
        </p:spPr>
        <p:txBody>
          <a:bodyPr>
            <a:noAutofit/>
          </a:bodyPr>
          <a:lstStyle/>
          <a:p>
            <a:pPr algn="just">
              <a:lnSpc>
                <a:spcPct val="150000"/>
              </a:lnSpc>
            </a:pPr>
            <a:r>
              <a:rPr lang="en-US" sz="2800" b="0" i="0" dirty="0">
                <a:solidFill>
                  <a:srgbClr val="424142"/>
                </a:solidFill>
                <a:effectLst/>
                <a:latin typeface="Georgia" panose="02040502050405020303" pitchFamily="18" charset="0"/>
              </a:rPr>
              <a:t>If the total wages at any time become higher than subsistence level, the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force will increase, competition for employment will become keener and the wages come down to the subsistence level. </a:t>
            </a:r>
          </a:p>
          <a:p>
            <a:pPr algn="just">
              <a:lnSpc>
                <a:spcPct val="150000"/>
              </a:lnSpc>
            </a:pPr>
            <a:r>
              <a:rPr lang="en-US" sz="2800" b="0" i="0" dirty="0">
                <a:solidFill>
                  <a:srgbClr val="424142"/>
                </a:solidFill>
                <a:effectLst/>
                <a:latin typeface="Georgia" panose="02040502050405020303" pitchFamily="18" charset="0"/>
              </a:rPr>
              <a:t>Thus, Smith believed that, “under stationary conditions, wage rate falls to the subsistence level, whereas in periods of rapid capital accumulation, they rise above this level. </a:t>
            </a:r>
          </a:p>
        </p:txBody>
      </p:sp>
    </p:spTree>
    <p:extLst>
      <p:ext uri="{BB962C8B-B14F-4D97-AF65-F5344CB8AC3E}">
        <p14:creationId xmlns:p14="http://schemas.microsoft.com/office/powerpoint/2010/main" val="6528896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3BCC6-8B2D-D8E0-F376-E6755D58758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EC2062C-C348-2CE3-95E0-0849AE52EB1E}"/>
              </a:ext>
            </a:extLst>
          </p:cNvPr>
          <p:cNvSpPr>
            <a:spLocks noGrp="1"/>
          </p:cNvSpPr>
          <p:nvPr>
            <p:ph idx="1"/>
          </p:nvPr>
        </p:nvSpPr>
        <p:spPr/>
        <p:txBody>
          <a:bodyPr>
            <a:normAutofit/>
          </a:bodyPr>
          <a:lstStyle/>
          <a:p>
            <a:pPr algn="just">
              <a:lnSpc>
                <a:spcPct val="150000"/>
              </a:lnSpc>
            </a:pPr>
            <a:r>
              <a:rPr lang="en-US" sz="2800" b="0" i="0" dirty="0">
                <a:solidFill>
                  <a:srgbClr val="424142"/>
                </a:solidFill>
                <a:effectLst/>
                <a:latin typeface="Georgia" panose="02040502050405020303" pitchFamily="18" charset="0"/>
              </a:rPr>
              <a:t>The extent to which they rise depends upon the rate of population growth”. </a:t>
            </a:r>
          </a:p>
          <a:p>
            <a:pPr algn="just">
              <a:lnSpc>
                <a:spcPct val="150000"/>
              </a:lnSpc>
            </a:pPr>
            <a:r>
              <a:rPr lang="en-US" sz="2800" b="0" i="0" dirty="0">
                <a:solidFill>
                  <a:srgbClr val="424142"/>
                </a:solidFill>
                <a:effectLst/>
                <a:latin typeface="Georgia" panose="02040502050405020303" pitchFamily="18" charset="0"/>
              </a:rPr>
              <a:t>Thus, it can be concluded that wage fund could be raised by increasing the rate of net investment.</a:t>
            </a:r>
          </a:p>
        </p:txBody>
      </p:sp>
    </p:spTree>
    <p:extLst>
      <p:ext uri="{BB962C8B-B14F-4D97-AF65-F5344CB8AC3E}">
        <p14:creationId xmlns:p14="http://schemas.microsoft.com/office/powerpoint/2010/main" val="16732054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8F942-B08C-5C40-53B4-72A3141E4B9D}"/>
              </a:ext>
            </a:extLst>
          </p:cNvPr>
          <p:cNvSpPr>
            <a:spLocks noGrp="1"/>
          </p:cNvSpPr>
          <p:nvPr>
            <p:ph type="title"/>
          </p:nvPr>
        </p:nvSpPr>
        <p:spPr/>
        <p:txBody>
          <a:bodyPr/>
          <a:lstStyle/>
          <a:p>
            <a:r>
              <a:rPr lang="en-US" dirty="0"/>
              <a:t>Free Trade</a:t>
            </a:r>
            <a:endParaRPr lang="en-IN" dirty="0"/>
          </a:p>
        </p:txBody>
      </p:sp>
      <p:sp>
        <p:nvSpPr>
          <p:cNvPr id="3" name="Content Placeholder 2">
            <a:extLst>
              <a:ext uri="{FF2B5EF4-FFF2-40B4-BE49-F238E27FC236}">
                <a16:creationId xmlns:a16="http://schemas.microsoft.com/office/drawing/2014/main" id="{0C14640D-CDDD-6DB6-1780-A525D6ACF254}"/>
              </a:ext>
            </a:extLst>
          </p:cNvPr>
          <p:cNvSpPr>
            <a:spLocks noGrp="1"/>
          </p:cNvSpPr>
          <p:nvPr>
            <p:ph idx="1"/>
          </p:nvPr>
        </p:nvSpPr>
        <p:spPr>
          <a:xfrm>
            <a:off x="0" y="2053653"/>
            <a:ext cx="12192000" cy="4691922"/>
          </a:xfrm>
        </p:spPr>
        <p:txBody>
          <a:bodyPr>
            <a:noAutofit/>
          </a:bodyPr>
          <a:lstStyle/>
          <a:p>
            <a:pPr algn="just">
              <a:lnSpc>
                <a:spcPct val="150000"/>
              </a:lnSpc>
            </a:pPr>
            <a:r>
              <a:rPr lang="en-US" sz="2800" b="0" i="0" dirty="0">
                <a:solidFill>
                  <a:srgbClr val="202124"/>
                </a:solidFill>
                <a:effectLst/>
                <a:latin typeface="Google Sans"/>
              </a:rPr>
              <a:t>Free trade refers to </a:t>
            </a:r>
            <a:r>
              <a:rPr lang="en-US" sz="2800" b="0" i="0" dirty="0">
                <a:solidFill>
                  <a:srgbClr val="040C28"/>
                </a:solidFill>
                <a:effectLst/>
                <a:latin typeface="Google Sans"/>
              </a:rPr>
              <a:t>policies </a:t>
            </a:r>
            <a:r>
              <a:rPr lang="en-US" sz="2800" b="0" i="0">
                <a:solidFill>
                  <a:srgbClr val="040C28"/>
                </a:solidFill>
                <a:effectLst/>
                <a:latin typeface="Google Sans"/>
              </a:rPr>
              <a:t>that permit </a:t>
            </a:r>
            <a:r>
              <a:rPr lang="en-US" sz="2800" b="0" i="0" dirty="0">
                <a:solidFill>
                  <a:srgbClr val="040C28"/>
                </a:solidFill>
                <a:effectLst/>
                <a:latin typeface="Google Sans"/>
              </a:rPr>
              <a:t>inexpensive imports and exports, without tariffs or other trade barriers</a:t>
            </a:r>
            <a:r>
              <a:rPr lang="en-US" sz="2800" b="0" i="0" dirty="0">
                <a:solidFill>
                  <a:srgbClr val="202124"/>
                </a:solidFill>
                <a:effectLst/>
                <a:latin typeface="Google Sans"/>
              </a:rPr>
              <a:t>. </a:t>
            </a:r>
          </a:p>
          <a:p>
            <a:pPr algn="just">
              <a:lnSpc>
                <a:spcPct val="150000"/>
              </a:lnSpc>
            </a:pPr>
            <a:r>
              <a:rPr lang="en-US" sz="2800" b="0" i="0" dirty="0">
                <a:solidFill>
                  <a:srgbClr val="202124"/>
                </a:solidFill>
                <a:effectLst/>
                <a:latin typeface="Google Sans"/>
              </a:rPr>
              <a:t>In a free trade agreement, a group of countries agrees to lower their tariffs or other barriers to facilitate more exchanges with their trading partners.</a:t>
            </a:r>
          </a:p>
          <a:p>
            <a:pPr algn="just">
              <a:lnSpc>
                <a:spcPct val="150000"/>
              </a:lnSpc>
            </a:pPr>
            <a:r>
              <a:rPr lang="en-US" sz="2800" dirty="0">
                <a:solidFill>
                  <a:srgbClr val="040C28"/>
                </a:solidFill>
                <a:latin typeface="Google Sans"/>
              </a:rPr>
              <a:t>T</a:t>
            </a:r>
            <a:r>
              <a:rPr lang="en-US" sz="2800" b="0" i="0" dirty="0">
                <a:solidFill>
                  <a:srgbClr val="040C28"/>
                </a:solidFill>
                <a:effectLst/>
                <a:latin typeface="Google Sans"/>
              </a:rPr>
              <a:t>he agreement between the United States, Mexico, and Canada</a:t>
            </a:r>
            <a:r>
              <a:rPr lang="en-US" sz="2800" b="0" i="0" dirty="0">
                <a:solidFill>
                  <a:srgbClr val="4D5156"/>
                </a:solidFill>
                <a:effectLst/>
                <a:latin typeface="Google Sans"/>
              </a:rPr>
              <a:t>, known as the North American Free Trade Agreement (NAFTA) is </a:t>
            </a:r>
            <a:r>
              <a:rPr lang="en-US" sz="2800" dirty="0">
                <a:solidFill>
                  <a:srgbClr val="4D5156"/>
                </a:solidFill>
                <a:latin typeface="Google Sans"/>
              </a:rPr>
              <a:t>o</a:t>
            </a:r>
            <a:r>
              <a:rPr lang="en-US" sz="2800" b="0" i="0" dirty="0">
                <a:solidFill>
                  <a:srgbClr val="4D5156"/>
                </a:solidFill>
                <a:effectLst/>
                <a:latin typeface="Google Sans"/>
              </a:rPr>
              <a:t>ne of the example of free trade.</a:t>
            </a:r>
            <a:endParaRPr lang="en-IN" sz="2800" dirty="0"/>
          </a:p>
        </p:txBody>
      </p:sp>
    </p:spTree>
    <p:extLst>
      <p:ext uri="{BB962C8B-B14F-4D97-AF65-F5344CB8AC3E}">
        <p14:creationId xmlns:p14="http://schemas.microsoft.com/office/powerpoint/2010/main" val="25431548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0BA37-CEBF-C4E3-078D-326284734A5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2AB2A57-BF68-D646-8B9C-BAC59A25C51C}"/>
              </a:ext>
            </a:extLst>
          </p:cNvPr>
          <p:cNvSpPr>
            <a:spLocks noGrp="1"/>
          </p:cNvSpPr>
          <p:nvPr>
            <p:ph idx="1"/>
          </p:nvPr>
        </p:nvSpPr>
        <p:spPr/>
        <p:txBody>
          <a:bodyPr>
            <a:normAutofit/>
          </a:bodyPr>
          <a:lstStyle/>
          <a:p>
            <a:pPr algn="just"/>
            <a:r>
              <a:rPr lang="en-US" sz="2800"/>
              <a:t>Smith theory of development </a:t>
            </a:r>
            <a:r>
              <a:rPr lang="en-US" sz="2800" dirty="0"/>
              <a:t>is shown in the next page. </a:t>
            </a:r>
            <a:endParaRPr lang="en-IN" sz="2800" dirty="0"/>
          </a:p>
        </p:txBody>
      </p:sp>
    </p:spTree>
    <p:extLst>
      <p:ext uri="{BB962C8B-B14F-4D97-AF65-F5344CB8AC3E}">
        <p14:creationId xmlns:p14="http://schemas.microsoft.com/office/powerpoint/2010/main" val="32659478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EC895-CBB6-FEFF-C6AC-14024E6DB381}"/>
              </a:ext>
            </a:extLst>
          </p:cNvPr>
          <p:cNvSpPr>
            <a:spLocks noGrp="1"/>
          </p:cNvSpPr>
          <p:nvPr>
            <p:ph type="title"/>
          </p:nvPr>
        </p:nvSpPr>
        <p:spPr/>
        <p:txBody>
          <a:bodyPr/>
          <a:lstStyle/>
          <a:p>
            <a:endParaRPr lang="en-IN" dirty="0"/>
          </a:p>
        </p:txBody>
      </p:sp>
      <p:pic>
        <p:nvPicPr>
          <p:cNvPr id="1026" name="Picture 2">
            <a:extLst>
              <a:ext uri="{FF2B5EF4-FFF2-40B4-BE49-F238E27FC236}">
                <a16:creationId xmlns:a16="http://schemas.microsoft.com/office/drawing/2014/main" id="{DA1A27CE-7E6E-65FB-A1F2-8E07C181D0C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644576"/>
            <a:ext cx="12192000" cy="83495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46006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EC895-CBB6-FEFF-C6AC-14024E6DB38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5CB68B3-85F6-982D-6241-D07A3AD86F01}"/>
              </a:ext>
            </a:extLst>
          </p:cNvPr>
          <p:cNvSpPr>
            <a:spLocks noGrp="1"/>
          </p:cNvSpPr>
          <p:nvPr>
            <p:ph idx="1"/>
          </p:nvPr>
        </p:nvSpPr>
        <p:spPr>
          <a:xfrm>
            <a:off x="0" y="2293495"/>
            <a:ext cx="11353800" cy="4564504"/>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Time is taken along the X-axis and the rate of accumulation along the Y-axis. </a:t>
            </a:r>
          </a:p>
          <a:p>
            <a:pPr algn="just">
              <a:lnSpc>
                <a:spcPct val="150000"/>
              </a:lnSpc>
            </a:pPr>
            <a:r>
              <a:rPr lang="en-US" sz="2800" b="0" i="0" dirty="0">
                <a:solidFill>
                  <a:srgbClr val="424142"/>
                </a:solidFill>
                <a:effectLst/>
                <a:latin typeface="Georgia" panose="02040502050405020303" pitchFamily="18" charset="0"/>
              </a:rPr>
              <a:t>The economy grows from K to L during the time path T. </a:t>
            </a:r>
          </a:p>
          <a:p>
            <a:pPr algn="just">
              <a:lnSpc>
                <a:spcPct val="150000"/>
              </a:lnSpc>
            </a:pPr>
            <a:r>
              <a:rPr lang="en-US" sz="2800" b="0" i="0" dirty="0">
                <a:solidFill>
                  <a:srgbClr val="424142"/>
                </a:solidFill>
                <a:effectLst/>
                <a:latin typeface="Georgia" panose="02040502050405020303" pitchFamily="18" charset="0"/>
              </a:rPr>
              <a:t>After T, the economy reaches stationary state. </a:t>
            </a:r>
          </a:p>
          <a:p>
            <a:pPr algn="just">
              <a:lnSpc>
                <a:spcPct val="150000"/>
              </a:lnSpc>
            </a:pPr>
            <a:r>
              <a:rPr lang="en-US" sz="2800" b="0" i="0" dirty="0">
                <a:solidFill>
                  <a:srgbClr val="424142"/>
                </a:solidFill>
                <a:effectLst/>
                <a:latin typeface="Georgia" panose="02040502050405020303" pitchFamily="18" charset="0"/>
              </a:rPr>
              <a:t>Linked to L where further growth does not take place because wages rise so high that profits become zero and capital accumulation stops</a:t>
            </a:r>
            <a:r>
              <a:rPr lang="en-US" b="0" i="0" dirty="0">
                <a:solidFill>
                  <a:srgbClr val="424142"/>
                </a:solidFill>
                <a:effectLst/>
                <a:latin typeface="Georgia" panose="02040502050405020303" pitchFamily="18" charset="0"/>
              </a:rPr>
              <a:t>.</a:t>
            </a:r>
            <a:endParaRPr lang="en-IN" dirty="0"/>
          </a:p>
        </p:txBody>
      </p:sp>
    </p:spTree>
    <p:extLst>
      <p:ext uri="{BB962C8B-B14F-4D97-AF65-F5344CB8AC3E}">
        <p14:creationId xmlns:p14="http://schemas.microsoft.com/office/powerpoint/2010/main" val="15989361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A5EA5-5D7A-076E-4E6E-5883645EED2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937DC29-F90A-329F-A7B3-693369BA8E60}"/>
              </a:ext>
            </a:extLst>
          </p:cNvPr>
          <p:cNvSpPr>
            <a:spLocks noGrp="1"/>
          </p:cNvSpPr>
          <p:nvPr>
            <p:ph idx="1"/>
          </p:nvPr>
        </p:nvSpPr>
        <p:spPr>
          <a:xfrm>
            <a:off x="104931" y="2263515"/>
            <a:ext cx="11782269" cy="3756285"/>
          </a:xfrm>
        </p:spPr>
        <p:txBody>
          <a:bodyPr>
            <a:noAutofit/>
          </a:bodyPr>
          <a:lstStyle/>
          <a:p>
            <a:pPr algn="just">
              <a:lnSpc>
                <a:spcPct val="150000"/>
              </a:lnSpc>
            </a:pPr>
            <a:r>
              <a:rPr lang="en-US" sz="2800" b="0" i="0" dirty="0">
                <a:solidFill>
                  <a:srgbClr val="424142"/>
                </a:solidFill>
                <a:effectLst/>
                <a:latin typeface="Georgia" panose="02040502050405020303" pitchFamily="18" charset="0"/>
              </a:rPr>
              <a:t>According to Smith, “investments are made because the capitalist want to earn profits on them. When a country develops and its capital stock expands, the rate of profit declines</a:t>
            </a:r>
            <a:r>
              <a:rPr lang="en-US" sz="2800" b="0" i="0">
                <a:solidFill>
                  <a:srgbClr val="424142"/>
                </a:solidFill>
                <a:effectLst/>
                <a:latin typeface="Georgia" panose="02040502050405020303" pitchFamily="18" charset="0"/>
              </a:rPr>
              <a:t>. </a:t>
            </a:r>
          </a:p>
          <a:p>
            <a:pPr algn="just">
              <a:lnSpc>
                <a:spcPct val="150000"/>
              </a:lnSpc>
            </a:pPr>
            <a:r>
              <a:rPr lang="en-US" sz="2800" b="0" i="0">
                <a:solidFill>
                  <a:srgbClr val="424142"/>
                </a:solidFill>
                <a:effectLst/>
                <a:latin typeface="Georgia" panose="02040502050405020303" pitchFamily="18" charset="0"/>
              </a:rPr>
              <a:t>The </a:t>
            </a:r>
            <a:r>
              <a:rPr lang="en-US" sz="2800" b="0" i="0" dirty="0">
                <a:solidFill>
                  <a:srgbClr val="424142"/>
                </a:solidFill>
                <a:effectLst/>
                <a:latin typeface="Georgia" panose="02040502050405020303" pitchFamily="18" charset="0"/>
              </a:rPr>
              <a:t>increasing competition among capitalists raises wages and tends to lower profits”. So it is a great difficulty of finding new profitable investment outlets that leads to falling profits.</a:t>
            </a:r>
            <a:endParaRPr lang="en-IN" sz="2800" dirty="0"/>
          </a:p>
        </p:txBody>
      </p:sp>
    </p:spTree>
    <p:extLst>
      <p:ext uri="{BB962C8B-B14F-4D97-AF65-F5344CB8AC3E}">
        <p14:creationId xmlns:p14="http://schemas.microsoft.com/office/powerpoint/2010/main" val="12151518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5580B-0B1E-C436-9EBB-0804032BF43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BDD236A-7B96-CD19-ADED-F5D31E396780}"/>
              </a:ext>
            </a:extLst>
          </p:cNvPr>
          <p:cNvSpPr>
            <a:spLocks noGrp="1"/>
          </p:cNvSpPr>
          <p:nvPr>
            <p:ph idx="1"/>
          </p:nvPr>
        </p:nvSpPr>
        <p:spPr>
          <a:xfrm>
            <a:off x="0" y="2233534"/>
            <a:ext cx="12192000" cy="4624466"/>
          </a:xfrm>
        </p:spPr>
        <p:txBody>
          <a:bodyPr>
            <a:normAutofit/>
          </a:bodyPr>
          <a:lstStyle/>
          <a:p>
            <a:pPr marL="0" indent="0" algn="just">
              <a:lnSpc>
                <a:spcPct val="150000"/>
              </a:lnSpc>
              <a:buNone/>
            </a:pPr>
            <a:endParaRPr lang="en-US" sz="2800" b="0" i="0" dirty="0">
              <a:solidFill>
                <a:srgbClr val="424142"/>
              </a:solidFill>
              <a:effectLst/>
              <a:latin typeface="Georgia" panose="02040502050405020303" pitchFamily="18" charset="0"/>
            </a:endParaRPr>
          </a:p>
          <a:p>
            <a:pPr algn="just">
              <a:lnSpc>
                <a:spcPct val="150000"/>
              </a:lnSpc>
            </a:pPr>
            <a:r>
              <a:rPr lang="en-US" sz="2800" b="0" i="0" dirty="0">
                <a:solidFill>
                  <a:srgbClr val="424142"/>
                </a:solidFill>
                <a:effectLst/>
                <a:latin typeface="Georgia" panose="02040502050405020303" pitchFamily="18" charset="0"/>
              </a:rPr>
              <a:t>Smith wrote that with the increase in prosperity, progress and population, the rate of interest falls and as a result, capital is augmented. With the fall in interest rate, the money lenders will lend more to earn more interest for the purpose of maintaining their standard of living at the previous level.</a:t>
            </a:r>
            <a:endParaRPr lang="en-IN" sz="2800" dirty="0"/>
          </a:p>
        </p:txBody>
      </p:sp>
    </p:spTree>
    <p:extLst>
      <p:ext uri="{BB962C8B-B14F-4D97-AF65-F5344CB8AC3E}">
        <p14:creationId xmlns:p14="http://schemas.microsoft.com/office/powerpoint/2010/main" val="481203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96666-D4E5-1588-9073-6F49F55A2EA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B2B58E1-816C-EEE1-D4E0-BBC25302B9D4}"/>
              </a:ext>
            </a:extLst>
          </p:cNvPr>
          <p:cNvSpPr>
            <a:spLocks noGrp="1"/>
          </p:cNvSpPr>
          <p:nvPr>
            <p:ph idx="1"/>
          </p:nvPr>
        </p:nvSpPr>
        <p:spPr>
          <a:xfrm>
            <a:off x="0" y="2278505"/>
            <a:ext cx="12192000" cy="3741295"/>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Thus, the quantity of capital for lending will increase with the fall in rate of interest. </a:t>
            </a:r>
          </a:p>
          <a:p>
            <a:pPr algn="just">
              <a:lnSpc>
                <a:spcPct val="150000"/>
              </a:lnSpc>
            </a:pPr>
            <a:r>
              <a:rPr lang="en-US" sz="2800" b="0" i="0" dirty="0">
                <a:solidFill>
                  <a:srgbClr val="424142"/>
                </a:solidFill>
                <a:effectLst/>
                <a:latin typeface="Georgia" panose="02040502050405020303" pitchFamily="18" charset="0"/>
              </a:rPr>
              <a:t>But when the rate of interest falls considerably, the money lenders are unable to lend more in order to earn more to maintain their standard of living. </a:t>
            </a:r>
          </a:p>
        </p:txBody>
      </p:sp>
    </p:spTree>
    <p:extLst>
      <p:ext uri="{BB962C8B-B14F-4D97-AF65-F5344CB8AC3E}">
        <p14:creationId xmlns:p14="http://schemas.microsoft.com/office/powerpoint/2010/main" val="4190192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4E289-A54E-9DDB-3E9A-BF23A9286DE7}"/>
              </a:ext>
            </a:extLst>
          </p:cNvPr>
          <p:cNvSpPr>
            <a:spLocks noGrp="1"/>
          </p:cNvSpPr>
          <p:nvPr>
            <p:ph type="title"/>
          </p:nvPr>
        </p:nvSpPr>
        <p:spPr/>
        <p:txBody>
          <a:bodyPr/>
          <a:lstStyle/>
          <a:p>
            <a:r>
              <a:rPr lang="en-IN" dirty="0"/>
              <a:t>Classical Theory of Development by Smith</a:t>
            </a:r>
          </a:p>
        </p:txBody>
      </p:sp>
      <p:sp>
        <p:nvSpPr>
          <p:cNvPr id="3" name="Content Placeholder 2">
            <a:extLst>
              <a:ext uri="{FF2B5EF4-FFF2-40B4-BE49-F238E27FC236}">
                <a16:creationId xmlns:a16="http://schemas.microsoft.com/office/drawing/2014/main" id="{A73F7584-00DB-8C3B-9273-7A02A4F75463}"/>
              </a:ext>
            </a:extLst>
          </p:cNvPr>
          <p:cNvSpPr>
            <a:spLocks noGrp="1"/>
          </p:cNvSpPr>
          <p:nvPr>
            <p:ph idx="1"/>
          </p:nvPr>
        </p:nvSpPr>
        <p:spPr>
          <a:xfrm>
            <a:off x="149902" y="2128603"/>
            <a:ext cx="11812249" cy="4482059"/>
          </a:xfrm>
        </p:spPr>
        <p:txBody>
          <a:bodyPr>
            <a:noAutofit/>
          </a:bodyPr>
          <a:lstStyle/>
          <a:p>
            <a:pPr algn="just">
              <a:lnSpc>
                <a:spcPct val="160000"/>
              </a:lnSpc>
            </a:pPr>
            <a:r>
              <a:rPr lang="en-US" sz="2800" b="0" i="0" dirty="0">
                <a:solidFill>
                  <a:srgbClr val="424142"/>
                </a:solidFill>
                <a:effectLst/>
                <a:latin typeface="Georgia" panose="02040502050405020303" pitchFamily="18" charset="0"/>
              </a:rPr>
              <a:t>Adam Smith proposes natural law in economic affairs. </a:t>
            </a:r>
          </a:p>
          <a:p>
            <a:pPr marL="0" indent="0" algn="just">
              <a:lnSpc>
                <a:spcPct val="160000"/>
              </a:lnSpc>
              <a:buNone/>
            </a:pPr>
            <a:endParaRPr lang="en-US" sz="2800" b="0" i="0" dirty="0">
              <a:solidFill>
                <a:srgbClr val="424142"/>
              </a:solidFill>
              <a:effectLst/>
              <a:latin typeface="Georgia" panose="02040502050405020303" pitchFamily="18" charset="0"/>
            </a:endParaRPr>
          </a:p>
          <a:p>
            <a:pPr algn="just">
              <a:lnSpc>
                <a:spcPct val="160000"/>
              </a:lnSpc>
            </a:pPr>
            <a:r>
              <a:rPr lang="en-US" sz="2800" b="0" i="0" dirty="0">
                <a:solidFill>
                  <a:srgbClr val="424142"/>
                </a:solidFill>
                <a:effectLst/>
                <a:latin typeface="Georgia" panose="02040502050405020303" pitchFamily="18" charset="0"/>
              </a:rPr>
              <a:t>He advocated the philosophy of free and independent action. </a:t>
            </a:r>
          </a:p>
          <a:p>
            <a:pPr marL="0" indent="0" algn="just">
              <a:lnSpc>
                <a:spcPct val="160000"/>
              </a:lnSpc>
              <a:buNone/>
            </a:pPr>
            <a:endParaRPr lang="en-US" sz="2800" b="0" i="0" dirty="0">
              <a:solidFill>
                <a:srgbClr val="424142"/>
              </a:solidFill>
              <a:effectLst/>
              <a:latin typeface="Georgia" panose="02040502050405020303" pitchFamily="18" charset="0"/>
            </a:endParaRPr>
          </a:p>
          <a:p>
            <a:pPr algn="just">
              <a:lnSpc>
                <a:spcPct val="160000"/>
              </a:lnSpc>
            </a:pPr>
            <a:r>
              <a:rPr lang="en-US" sz="2800" b="0" i="0" dirty="0">
                <a:solidFill>
                  <a:srgbClr val="424142"/>
                </a:solidFill>
                <a:effectLst/>
                <a:latin typeface="Georgia" panose="02040502050405020303" pitchFamily="18" charset="0"/>
              </a:rPr>
              <a:t>If every individual member of society is left to peruse his economic activity, he will maximize the output to the best of his ability. </a:t>
            </a:r>
          </a:p>
          <a:p>
            <a:pPr marL="0" indent="0" algn="just">
              <a:lnSpc>
                <a:spcPct val="160000"/>
              </a:lnSpc>
              <a:buNone/>
            </a:pPr>
            <a:endParaRPr lang="en-US" sz="2800" b="0" i="0" dirty="0">
              <a:solidFill>
                <a:srgbClr val="424142"/>
              </a:solidFill>
              <a:effectLst/>
              <a:latin typeface="Georgia" panose="02040502050405020303" pitchFamily="18" charset="0"/>
            </a:endParaRPr>
          </a:p>
          <a:p>
            <a:pPr algn="just">
              <a:lnSpc>
                <a:spcPct val="160000"/>
              </a:lnSpc>
            </a:pPr>
            <a:r>
              <a:rPr lang="en-US" sz="2800" b="0" i="0" dirty="0">
                <a:solidFill>
                  <a:srgbClr val="424142"/>
                </a:solidFill>
                <a:effectLst/>
                <a:latin typeface="Georgia" panose="02040502050405020303" pitchFamily="18" charset="0"/>
              </a:rPr>
              <a:t>Freedom of action brings out the best of an individual which increases society wealth and progress. Adam Smith opposed any government intervention in industry and commerce.</a:t>
            </a:r>
            <a:endParaRPr lang="en-IN" sz="2800" dirty="0"/>
          </a:p>
        </p:txBody>
      </p:sp>
    </p:spTree>
    <p:extLst>
      <p:ext uri="{BB962C8B-B14F-4D97-AF65-F5344CB8AC3E}">
        <p14:creationId xmlns:p14="http://schemas.microsoft.com/office/powerpoint/2010/main" val="10207818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1BDFC-947D-2F84-EB3B-77864229A40E}"/>
              </a:ext>
            </a:extLst>
          </p:cNvPr>
          <p:cNvSpPr>
            <a:spLocks noGrp="1"/>
          </p:cNvSpPr>
          <p:nvPr>
            <p:ph type="title"/>
          </p:nvPr>
        </p:nvSpPr>
        <p:spPr/>
        <p:txBody>
          <a:bodyPr/>
          <a:lstStyle/>
          <a:p>
            <a:r>
              <a:rPr lang="en-US" dirty="0"/>
              <a:t>Trade Cycle</a:t>
            </a:r>
            <a:endParaRPr lang="en-IN" dirty="0"/>
          </a:p>
        </p:txBody>
      </p:sp>
      <p:sp>
        <p:nvSpPr>
          <p:cNvPr id="3" name="Content Placeholder 2">
            <a:extLst>
              <a:ext uri="{FF2B5EF4-FFF2-40B4-BE49-F238E27FC236}">
                <a16:creationId xmlns:a16="http://schemas.microsoft.com/office/drawing/2014/main" id="{8A16444A-C08A-E5B1-BF5C-77AD51550832}"/>
              </a:ext>
            </a:extLst>
          </p:cNvPr>
          <p:cNvSpPr>
            <a:spLocks noGrp="1"/>
          </p:cNvSpPr>
          <p:nvPr>
            <p:ph idx="1"/>
          </p:nvPr>
        </p:nvSpPr>
        <p:spPr>
          <a:xfrm>
            <a:off x="0" y="2368446"/>
            <a:ext cx="12067082" cy="4489554"/>
          </a:xfrm>
        </p:spPr>
        <p:txBody>
          <a:bodyPr>
            <a:normAutofit/>
          </a:bodyPr>
          <a:lstStyle/>
          <a:p>
            <a:pPr algn="just"/>
            <a:r>
              <a:rPr lang="en-US" sz="2800" b="0" i="0" dirty="0">
                <a:solidFill>
                  <a:srgbClr val="202124"/>
                </a:solidFill>
                <a:effectLst/>
                <a:latin typeface="Google Sans"/>
              </a:rPr>
              <a:t>A trade cycle refers to </a:t>
            </a:r>
            <a:r>
              <a:rPr lang="en-US" sz="2800" b="0" i="0" dirty="0">
                <a:solidFill>
                  <a:srgbClr val="040C28"/>
                </a:solidFill>
                <a:effectLst/>
                <a:latin typeface="Google Sans"/>
              </a:rPr>
              <a:t>fluctuations in economic activities specially in employment, output and income, prices, profits etc</a:t>
            </a:r>
            <a:r>
              <a:rPr lang="en-US" sz="2800" b="0" i="0" dirty="0">
                <a:solidFill>
                  <a:srgbClr val="202124"/>
                </a:solidFill>
                <a:effectLst/>
                <a:latin typeface="Google Sans"/>
              </a:rPr>
              <a:t>.</a:t>
            </a:r>
          </a:p>
          <a:p>
            <a:pPr algn="just">
              <a:lnSpc>
                <a:spcPct val="150000"/>
              </a:lnSpc>
            </a:pPr>
            <a:r>
              <a:rPr lang="en-US" sz="2800" b="0" i="0" dirty="0">
                <a:solidFill>
                  <a:srgbClr val="4D5156"/>
                </a:solidFill>
                <a:effectLst/>
                <a:latin typeface="Google Sans"/>
              </a:rPr>
              <a:t>Understanding business cycles </a:t>
            </a:r>
            <a:r>
              <a:rPr lang="en-US" sz="2800" b="0" i="0" dirty="0">
                <a:solidFill>
                  <a:srgbClr val="040C28"/>
                </a:solidFill>
                <a:effectLst/>
                <a:latin typeface="Google Sans"/>
              </a:rPr>
              <a:t>allows owners to make informed business decisions</a:t>
            </a:r>
            <a:r>
              <a:rPr lang="en-US" sz="2800" b="0" i="0" dirty="0">
                <a:solidFill>
                  <a:srgbClr val="4D5156"/>
                </a:solidFill>
                <a:effectLst/>
                <a:latin typeface="Google Sans"/>
              </a:rPr>
              <a:t>. By keeping a finger on the economy's pulse and paying attention to current economic projections, they can speculate when to prepare for a contraction and take advantage of the expansion.</a:t>
            </a:r>
            <a:endParaRPr lang="en-IN" sz="2800" dirty="0"/>
          </a:p>
        </p:txBody>
      </p:sp>
    </p:spTree>
    <p:extLst>
      <p:ext uri="{BB962C8B-B14F-4D97-AF65-F5344CB8AC3E}">
        <p14:creationId xmlns:p14="http://schemas.microsoft.com/office/powerpoint/2010/main" val="42849457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DB43E-C53A-72B4-A767-84C03F9558DE}"/>
              </a:ext>
            </a:extLst>
          </p:cNvPr>
          <p:cNvSpPr>
            <a:spLocks noGrp="1"/>
          </p:cNvSpPr>
          <p:nvPr>
            <p:ph type="title"/>
          </p:nvPr>
        </p:nvSpPr>
        <p:spPr/>
        <p:txBody>
          <a:bodyPr/>
          <a:lstStyle/>
          <a:p>
            <a:endParaRPr lang="en-IN"/>
          </a:p>
        </p:txBody>
      </p:sp>
      <p:pic>
        <p:nvPicPr>
          <p:cNvPr id="1026" name="Picture 2" descr="Trade Cycles /Business Cycle / Business Economics Cycle">
            <a:extLst>
              <a:ext uri="{FF2B5EF4-FFF2-40B4-BE49-F238E27FC236}">
                <a16:creationId xmlns:a16="http://schemas.microsoft.com/office/drawing/2014/main" id="{DB31D027-BA8D-C319-BD63-1A4AACE52D9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79882"/>
            <a:ext cx="12192000" cy="76599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54592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27EC3-C9A6-08CF-2C6B-F55638B08F6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9ADBC8A-9293-CBC0-4E11-8111C4ADCD91}"/>
              </a:ext>
            </a:extLst>
          </p:cNvPr>
          <p:cNvSpPr>
            <a:spLocks noGrp="1"/>
          </p:cNvSpPr>
          <p:nvPr>
            <p:ph idx="1"/>
          </p:nvPr>
        </p:nvSpPr>
        <p:spPr/>
        <p:txBody>
          <a:bodyPr/>
          <a:lstStyle/>
          <a:p>
            <a:r>
              <a:rPr lang="en-IN" dirty="0">
                <a:hlinkClick r:id="rId2"/>
              </a:rPr>
              <a:t>https://www.economicsdiscussion.net/economics-2/adam-smith-theory-of-development-in-economics-main-features/4514</a:t>
            </a:r>
            <a:endParaRPr lang="en-IN" dirty="0"/>
          </a:p>
          <a:p>
            <a:r>
              <a:rPr lang="en-IN" dirty="0">
                <a:hlinkClick r:id="rId3"/>
              </a:rPr>
              <a:t>https://www.economicsdiscussion.net/economic-development/theories-economic-development/ricardos-theory-of-economic-development-economics/30044</a:t>
            </a:r>
            <a:endParaRPr lang="en-IN" dirty="0"/>
          </a:p>
          <a:p>
            <a:r>
              <a:rPr lang="en-IN" b="1" dirty="0">
                <a:hlinkClick r:id="rId4"/>
              </a:rPr>
              <a:t>https://www.studocu.com/in/document/mahatma-gandhi-university/macro-economics/david-ricardos-theory/25176083</a:t>
            </a:r>
            <a:r>
              <a:rPr lang="en-IN" b="1" dirty="0"/>
              <a:t>   (imp)</a:t>
            </a:r>
          </a:p>
        </p:txBody>
      </p:sp>
    </p:spTree>
    <p:extLst>
      <p:ext uri="{BB962C8B-B14F-4D97-AF65-F5344CB8AC3E}">
        <p14:creationId xmlns:p14="http://schemas.microsoft.com/office/powerpoint/2010/main" val="31888012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B0E9D-5EA7-6089-C0B1-1B4FDF8CC739}"/>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B896181D-24FA-E951-011B-447AFF57AFAB}"/>
              </a:ext>
            </a:extLst>
          </p:cNvPr>
          <p:cNvPicPr>
            <a:picLocks noGrp="1" noChangeAspect="1"/>
          </p:cNvPicPr>
          <p:nvPr>
            <p:ph idx="1"/>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138822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88A2A-F971-32A6-6184-65E7DF580C95}"/>
              </a:ext>
            </a:extLst>
          </p:cNvPr>
          <p:cNvSpPr>
            <a:spLocks noGrp="1"/>
          </p:cNvSpPr>
          <p:nvPr>
            <p:ph type="title"/>
          </p:nvPr>
        </p:nvSpPr>
        <p:spPr>
          <a:xfrm>
            <a:off x="464695" y="973668"/>
            <a:ext cx="11227633" cy="706964"/>
          </a:xfrm>
        </p:spPr>
        <p:txBody>
          <a:bodyPr/>
          <a:lstStyle/>
          <a:p>
            <a:pPr algn="ctr"/>
            <a:r>
              <a:rPr lang="en-IN" sz="4000" kern="0" dirty="0">
                <a:effectLst/>
                <a:latin typeface="Times New Roman" panose="02020603050405020304" pitchFamily="18" charset="0"/>
                <a:ea typeface="Calibri" panose="020F0502020204030204" pitchFamily="34" charset="0"/>
              </a:rPr>
              <a:t>Classical </a:t>
            </a:r>
            <a:r>
              <a:rPr lang="en-IN" sz="4000" kern="0" dirty="0">
                <a:latin typeface="Times New Roman" panose="02020603050405020304" pitchFamily="18" charset="0"/>
                <a:ea typeface="Calibri" panose="020F0502020204030204" pitchFamily="34" charset="0"/>
              </a:rPr>
              <a:t>T</a:t>
            </a:r>
            <a:r>
              <a:rPr lang="en-IN" sz="4000" kern="0" dirty="0">
                <a:effectLst/>
                <a:latin typeface="Times New Roman" panose="02020603050405020304" pitchFamily="18" charset="0"/>
                <a:ea typeface="Calibri" panose="020F0502020204030204" pitchFamily="34" charset="0"/>
              </a:rPr>
              <a:t>heory of </a:t>
            </a:r>
            <a:r>
              <a:rPr lang="en-IN" sz="4000" kern="0" dirty="0">
                <a:latin typeface="Times New Roman" panose="02020603050405020304" pitchFamily="18" charset="0"/>
                <a:ea typeface="Calibri" panose="020F0502020204030204" pitchFamily="34" charset="0"/>
              </a:rPr>
              <a:t>D</a:t>
            </a:r>
            <a:r>
              <a:rPr lang="en-IN" sz="4000" kern="0" dirty="0">
                <a:effectLst/>
                <a:latin typeface="Times New Roman" panose="02020603050405020304" pitchFamily="18" charset="0"/>
                <a:ea typeface="Calibri" panose="020F0502020204030204" pitchFamily="34" charset="0"/>
              </a:rPr>
              <a:t>evelopment by Ricardo</a:t>
            </a:r>
            <a:endParaRPr lang="en-IN" sz="4000" dirty="0"/>
          </a:p>
        </p:txBody>
      </p:sp>
      <p:sp>
        <p:nvSpPr>
          <p:cNvPr id="3" name="Content Placeholder 2">
            <a:extLst>
              <a:ext uri="{FF2B5EF4-FFF2-40B4-BE49-F238E27FC236}">
                <a16:creationId xmlns:a16="http://schemas.microsoft.com/office/drawing/2014/main" id="{DCDEAFD3-F245-B916-7B4B-A04E94233E8C}"/>
              </a:ext>
            </a:extLst>
          </p:cNvPr>
          <p:cNvSpPr>
            <a:spLocks noGrp="1"/>
          </p:cNvSpPr>
          <p:nvPr>
            <p:ph idx="1"/>
          </p:nvPr>
        </p:nvSpPr>
        <p:spPr>
          <a:xfrm>
            <a:off x="0" y="2308485"/>
            <a:ext cx="12192000" cy="4549515"/>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Prof. Ricardo added little to the economic knowledge gathered by Smith.</a:t>
            </a:r>
          </a:p>
          <a:p>
            <a:pPr algn="just">
              <a:lnSpc>
                <a:spcPct val="150000"/>
              </a:lnSpc>
            </a:pPr>
            <a:r>
              <a:rPr lang="en-US" sz="2800" b="0" i="0" dirty="0">
                <a:solidFill>
                  <a:srgbClr val="424142"/>
                </a:solidFill>
                <a:effectLst/>
                <a:latin typeface="Georgia" panose="02040502050405020303" pitchFamily="18" charset="0"/>
              </a:rPr>
              <a:t>He simply discussed the theory of distribution. </a:t>
            </a:r>
          </a:p>
          <a:p>
            <a:pPr algn="just">
              <a:lnSpc>
                <a:spcPct val="150000"/>
              </a:lnSpc>
            </a:pPr>
            <a:r>
              <a:rPr lang="en-US" sz="2800" dirty="0">
                <a:solidFill>
                  <a:srgbClr val="000000"/>
                </a:solidFill>
                <a:latin typeface="Georgia" panose="02040502050405020303" pitchFamily="18" charset="0"/>
              </a:rPr>
              <a:t>T</a:t>
            </a:r>
            <a:r>
              <a:rPr lang="en-US" sz="2800" b="0" i="0" dirty="0">
                <a:solidFill>
                  <a:srgbClr val="000000"/>
                </a:solidFill>
                <a:effectLst/>
                <a:latin typeface="Georgia" panose="02040502050405020303" pitchFamily="18" charset="0"/>
              </a:rPr>
              <a:t>he Ricardian theory is based on the interrelations of three groups in the economy. </a:t>
            </a:r>
          </a:p>
          <a:p>
            <a:pPr algn="just">
              <a:lnSpc>
                <a:spcPct val="150000"/>
              </a:lnSpc>
            </a:pPr>
            <a:r>
              <a:rPr lang="en-US" sz="2800" b="0" i="0" dirty="0">
                <a:solidFill>
                  <a:srgbClr val="000000"/>
                </a:solidFill>
                <a:effectLst/>
                <a:latin typeface="Georgia" panose="02040502050405020303" pitchFamily="18" charset="0"/>
              </a:rPr>
              <a:t>They are landlords, capitalists and </a:t>
            </a:r>
            <a:r>
              <a:rPr lang="en-US" sz="2800" b="0" i="0" dirty="0" err="1">
                <a:solidFill>
                  <a:srgbClr val="000000"/>
                </a:solidFill>
                <a:effectLst/>
                <a:latin typeface="Georgia" panose="02040502050405020303" pitchFamily="18" charset="0"/>
              </a:rPr>
              <a:t>labourers</a:t>
            </a:r>
            <a:r>
              <a:rPr lang="en-US" sz="2800" b="0" i="0" dirty="0">
                <a:solidFill>
                  <a:srgbClr val="000000"/>
                </a:solidFill>
                <a:effectLst/>
                <a:latin typeface="Georgia" panose="02040502050405020303" pitchFamily="18" charset="0"/>
              </a:rPr>
              <a:t>, among who the entire produce of land is distributed, as, rent, profit and wages.</a:t>
            </a:r>
          </a:p>
          <a:p>
            <a:pPr algn="just">
              <a:lnSpc>
                <a:spcPct val="150000"/>
              </a:lnSpc>
            </a:pPr>
            <a:endParaRPr lang="en-US" sz="2800" b="0" i="0" dirty="0">
              <a:solidFill>
                <a:srgbClr val="424142"/>
              </a:solidFill>
              <a:effectLst/>
              <a:latin typeface="Georgia" panose="02040502050405020303" pitchFamily="18" charset="0"/>
            </a:endParaRPr>
          </a:p>
        </p:txBody>
      </p:sp>
    </p:spTree>
    <p:extLst>
      <p:ext uri="{BB962C8B-B14F-4D97-AF65-F5344CB8AC3E}">
        <p14:creationId xmlns:p14="http://schemas.microsoft.com/office/powerpoint/2010/main" val="20829427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67E10-234B-9F4C-C32F-334FB25C0106}"/>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9EE43F9-9F38-03FE-E9D8-84F8AC47CFCE}"/>
              </a:ext>
            </a:extLst>
          </p:cNvPr>
          <p:cNvSpPr>
            <a:spLocks noGrp="1"/>
          </p:cNvSpPr>
          <p:nvPr>
            <p:ph idx="1"/>
          </p:nvPr>
        </p:nvSpPr>
        <p:spPr>
          <a:xfrm>
            <a:off x="0" y="2278505"/>
            <a:ext cx="12192000" cy="4579495"/>
          </a:xfrm>
        </p:spPr>
        <p:txBody>
          <a:bodyPr/>
          <a:lstStyle/>
          <a:p>
            <a:pPr algn="just">
              <a:lnSpc>
                <a:spcPct val="150000"/>
              </a:lnSpc>
            </a:pPr>
            <a:r>
              <a:rPr lang="en-US" sz="2800" b="0" i="0" dirty="0">
                <a:solidFill>
                  <a:srgbClr val="424142"/>
                </a:solidFill>
                <a:effectLst/>
                <a:latin typeface="Georgia" panose="02040502050405020303" pitchFamily="18" charset="0"/>
              </a:rPr>
              <a:t>Ricardo’s production function assumes the existence of three factors-land,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and capital and it is subjected to the restriction of diminishing marginal productivity due to perfectly inelastic of land and its variable quality.</a:t>
            </a:r>
          </a:p>
          <a:p>
            <a:pPr algn="just">
              <a:lnSpc>
                <a:spcPct val="150000"/>
              </a:lnSpc>
            </a:pPr>
            <a:r>
              <a:rPr lang="en-US" sz="2800" b="0" i="0" dirty="0">
                <a:solidFill>
                  <a:srgbClr val="424142"/>
                </a:solidFill>
                <a:effectLst/>
                <a:latin typeface="Georgia" panose="02040502050405020303" pitchFamily="18" charset="0"/>
              </a:rPr>
              <a:t>He regarded economic development as the process of these factors of production.</a:t>
            </a:r>
            <a:endParaRPr lang="en-IN" sz="2800" dirty="0"/>
          </a:p>
          <a:p>
            <a:endParaRPr lang="en-IN" dirty="0"/>
          </a:p>
        </p:txBody>
      </p:sp>
    </p:spTree>
    <p:extLst>
      <p:ext uri="{BB962C8B-B14F-4D97-AF65-F5344CB8AC3E}">
        <p14:creationId xmlns:p14="http://schemas.microsoft.com/office/powerpoint/2010/main" val="12749327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4149B-C29B-43BF-9213-7D609A84A98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2A38A64-34CA-3D8A-0445-1813FD7F31ED}"/>
              </a:ext>
            </a:extLst>
          </p:cNvPr>
          <p:cNvSpPr>
            <a:spLocks noGrp="1"/>
          </p:cNvSpPr>
          <p:nvPr>
            <p:ph idx="1"/>
          </p:nvPr>
        </p:nvSpPr>
        <p:spPr>
          <a:xfrm>
            <a:off x="0" y="2323475"/>
            <a:ext cx="12192000" cy="4422099"/>
          </a:xfrm>
        </p:spPr>
        <p:txBody>
          <a:bodyPr/>
          <a:lstStyle/>
          <a:p>
            <a:pPr algn="just">
              <a:lnSpc>
                <a:spcPct val="150000"/>
              </a:lnSpc>
            </a:pPr>
            <a:r>
              <a:rPr lang="en-US" sz="2800" b="0" i="0" dirty="0">
                <a:solidFill>
                  <a:srgbClr val="424142"/>
                </a:solidFill>
                <a:effectLst/>
                <a:latin typeface="Georgia" panose="02040502050405020303" pitchFamily="18" charset="0"/>
              </a:rPr>
              <a:t>The marginal productivity of land,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and capital declines with the increase in cultivation.</a:t>
            </a:r>
          </a:p>
          <a:p>
            <a:pPr marL="0" indent="0" algn="just">
              <a:lnSpc>
                <a:spcPct val="150000"/>
              </a:lnSpc>
              <a:buNone/>
            </a:pPr>
            <a:endParaRPr lang="en-IN" sz="2800" dirty="0"/>
          </a:p>
          <a:p>
            <a:pPr marL="0" indent="0">
              <a:buNone/>
            </a:pPr>
            <a:endParaRPr lang="en-IN" dirty="0"/>
          </a:p>
        </p:txBody>
      </p:sp>
    </p:spTree>
    <p:extLst>
      <p:ext uri="{BB962C8B-B14F-4D97-AF65-F5344CB8AC3E}">
        <p14:creationId xmlns:p14="http://schemas.microsoft.com/office/powerpoint/2010/main" val="738481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72C8C-B1F9-9A98-1C9D-48E810D35E71}"/>
              </a:ext>
            </a:extLst>
          </p:cNvPr>
          <p:cNvSpPr>
            <a:spLocks noGrp="1"/>
          </p:cNvSpPr>
          <p:nvPr>
            <p:ph type="title"/>
          </p:nvPr>
        </p:nvSpPr>
        <p:spPr/>
        <p:txBody>
          <a:bodyPr/>
          <a:lstStyle/>
          <a:p>
            <a:r>
              <a:rPr lang="en-US" dirty="0"/>
              <a:t>Production Function by Ricardo</a:t>
            </a:r>
            <a:endParaRPr lang="en-IN" dirty="0"/>
          </a:p>
        </p:txBody>
      </p:sp>
      <p:sp>
        <p:nvSpPr>
          <p:cNvPr id="3" name="Content Placeholder 2">
            <a:extLst>
              <a:ext uri="{FF2B5EF4-FFF2-40B4-BE49-F238E27FC236}">
                <a16:creationId xmlns:a16="http://schemas.microsoft.com/office/drawing/2014/main" id="{E82E34CB-8AB0-BFF7-8EBE-E91D788C0209}"/>
              </a:ext>
            </a:extLst>
          </p:cNvPr>
          <p:cNvSpPr>
            <a:spLocks noGrp="1"/>
          </p:cNvSpPr>
          <p:nvPr>
            <p:ph idx="1"/>
          </p:nvPr>
        </p:nvSpPr>
        <p:spPr>
          <a:xfrm>
            <a:off x="0" y="2293494"/>
            <a:ext cx="12192000" cy="4564505"/>
          </a:xfrm>
        </p:spPr>
        <p:txBody>
          <a:bodyPr/>
          <a:lstStyle/>
          <a:p>
            <a:pPr algn="just">
              <a:lnSpc>
                <a:spcPct val="150000"/>
              </a:lnSpc>
            </a:pPr>
            <a:r>
              <a:rPr lang="pt-BR" sz="2800" b="0" i="0" dirty="0">
                <a:solidFill>
                  <a:srgbClr val="424142"/>
                </a:solidFill>
                <a:effectLst/>
                <a:latin typeface="Georgia" panose="02040502050405020303" pitchFamily="18" charset="0"/>
              </a:rPr>
              <a:t>Y = F (K ,N,L)</a:t>
            </a:r>
          </a:p>
          <a:p>
            <a:pPr algn="just">
              <a:lnSpc>
                <a:spcPct val="150000"/>
              </a:lnSpc>
            </a:pPr>
            <a:r>
              <a:rPr lang="pt-BR" sz="2800" b="0" i="0" dirty="0">
                <a:solidFill>
                  <a:srgbClr val="424142"/>
                </a:solidFill>
                <a:effectLst/>
                <a:latin typeface="Georgia" panose="02040502050405020303" pitchFamily="18" charset="0"/>
              </a:rPr>
              <a:t>K = Capital</a:t>
            </a:r>
          </a:p>
          <a:p>
            <a:pPr algn="just">
              <a:lnSpc>
                <a:spcPct val="150000"/>
              </a:lnSpc>
            </a:pPr>
            <a:r>
              <a:rPr lang="pt-BR" sz="2800" b="0" i="0" dirty="0">
                <a:solidFill>
                  <a:srgbClr val="424142"/>
                </a:solidFill>
                <a:effectLst/>
                <a:latin typeface="Georgia" panose="02040502050405020303" pitchFamily="18" charset="0"/>
              </a:rPr>
              <a:t>N = Labour</a:t>
            </a:r>
          </a:p>
          <a:p>
            <a:pPr algn="just">
              <a:lnSpc>
                <a:spcPct val="150000"/>
              </a:lnSpc>
            </a:pPr>
            <a:r>
              <a:rPr lang="pt-BR" sz="2800" b="0" i="0" dirty="0">
                <a:solidFill>
                  <a:srgbClr val="424142"/>
                </a:solidFill>
                <a:effectLst/>
                <a:latin typeface="Georgia" panose="02040502050405020303" pitchFamily="18" charset="0"/>
              </a:rPr>
              <a:t>L = Land</a:t>
            </a:r>
          </a:p>
          <a:p>
            <a:pPr marL="0" indent="0">
              <a:buNone/>
            </a:pPr>
            <a:endParaRPr lang="en-IN" dirty="0"/>
          </a:p>
        </p:txBody>
      </p:sp>
    </p:spTree>
    <p:extLst>
      <p:ext uri="{BB962C8B-B14F-4D97-AF65-F5344CB8AC3E}">
        <p14:creationId xmlns:p14="http://schemas.microsoft.com/office/powerpoint/2010/main" val="31870040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A0DF35-1F12-0E54-23D1-234258F68051}"/>
              </a:ext>
            </a:extLst>
          </p:cNvPr>
          <p:cNvSpPr>
            <a:spLocks noGrp="1"/>
          </p:cNvSpPr>
          <p:nvPr>
            <p:ph type="title"/>
          </p:nvPr>
        </p:nvSpPr>
        <p:spPr/>
        <p:txBody>
          <a:bodyPr/>
          <a:lstStyle/>
          <a:p>
            <a:r>
              <a:rPr lang="en-US" dirty="0"/>
              <a:t>Capital Accumulation</a:t>
            </a:r>
            <a:endParaRPr lang="en-IN" dirty="0"/>
          </a:p>
        </p:txBody>
      </p:sp>
      <p:sp>
        <p:nvSpPr>
          <p:cNvPr id="3" name="Content Placeholder 2">
            <a:extLst>
              <a:ext uri="{FF2B5EF4-FFF2-40B4-BE49-F238E27FC236}">
                <a16:creationId xmlns:a16="http://schemas.microsoft.com/office/drawing/2014/main" id="{E2003EDB-856F-6644-103E-6384EF87BB97}"/>
              </a:ext>
            </a:extLst>
          </p:cNvPr>
          <p:cNvSpPr>
            <a:spLocks noGrp="1"/>
          </p:cNvSpPr>
          <p:nvPr>
            <p:ph idx="1"/>
          </p:nvPr>
        </p:nvSpPr>
        <p:spPr>
          <a:xfrm>
            <a:off x="-104931" y="2263515"/>
            <a:ext cx="12296931" cy="4594485"/>
          </a:xfrm>
        </p:spPr>
        <p:txBody>
          <a:bodyPr>
            <a:normAutofit/>
          </a:bodyPr>
          <a:lstStyle/>
          <a:p>
            <a:pPr algn="just">
              <a:lnSpc>
                <a:spcPct val="150000"/>
              </a:lnSpc>
            </a:pPr>
            <a:r>
              <a:rPr lang="en-US" sz="2800" b="0" i="0" dirty="0">
                <a:solidFill>
                  <a:srgbClr val="000000"/>
                </a:solidFill>
                <a:effectLst/>
                <a:latin typeface="ff2"/>
              </a:rPr>
              <a:t>According to Ricardo, capital accumulation is the outcome of profit because profit leads to saving of wealth which is used for capital formation. </a:t>
            </a:r>
          </a:p>
          <a:p>
            <a:pPr algn="just">
              <a:lnSpc>
                <a:spcPct val="150000"/>
              </a:lnSpc>
            </a:pPr>
            <a:r>
              <a:rPr lang="en-US" sz="2800" b="0" i="0" dirty="0">
                <a:solidFill>
                  <a:srgbClr val="000000"/>
                </a:solidFill>
                <a:effectLst/>
                <a:latin typeface="ff2"/>
              </a:rPr>
              <a:t>Capital accumulation depends on two factors: </a:t>
            </a:r>
            <a:endParaRPr lang="en-US" sz="2800" dirty="0">
              <a:solidFill>
                <a:srgbClr val="000000"/>
              </a:solidFill>
              <a:latin typeface="ff2"/>
            </a:endParaRPr>
          </a:p>
          <a:p>
            <a:pPr algn="just">
              <a:lnSpc>
                <a:spcPct val="150000"/>
              </a:lnSpc>
              <a:buFont typeface="Wingdings" panose="05000000000000000000" pitchFamily="2" charset="2"/>
              <a:buChar char="§"/>
            </a:pPr>
            <a:r>
              <a:rPr lang="en-US" sz="2800" dirty="0">
                <a:solidFill>
                  <a:srgbClr val="000000"/>
                </a:solidFill>
                <a:latin typeface="ff2"/>
              </a:rPr>
              <a:t>T</a:t>
            </a:r>
            <a:r>
              <a:rPr lang="en-US" sz="2800" b="0" i="0" dirty="0">
                <a:solidFill>
                  <a:srgbClr val="000000"/>
                </a:solidFill>
                <a:effectLst/>
                <a:latin typeface="ff2"/>
              </a:rPr>
              <a:t>he capacity to save</a:t>
            </a:r>
          </a:p>
          <a:p>
            <a:pPr algn="just">
              <a:lnSpc>
                <a:spcPct val="150000"/>
              </a:lnSpc>
              <a:buFont typeface="Wingdings" panose="05000000000000000000" pitchFamily="2" charset="2"/>
              <a:buChar char="§"/>
            </a:pPr>
            <a:r>
              <a:rPr lang="en-US" sz="2800" dirty="0">
                <a:solidFill>
                  <a:srgbClr val="000000"/>
                </a:solidFill>
                <a:latin typeface="ff2"/>
              </a:rPr>
              <a:t>T</a:t>
            </a:r>
            <a:r>
              <a:rPr lang="en-US" sz="2800" b="0" i="0" dirty="0">
                <a:solidFill>
                  <a:srgbClr val="000000"/>
                </a:solidFill>
                <a:effectLst/>
                <a:latin typeface="ff2"/>
              </a:rPr>
              <a:t>he will to save the capacity to save </a:t>
            </a:r>
          </a:p>
          <a:p>
            <a:pPr marL="457200" lvl="1" indent="0" algn="just">
              <a:lnSpc>
                <a:spcPct val="150000"/>
              </a:lnSpc>
              <a:buNone/>
            </a:pPr>
            <a:r>
              <a:rPr lang="en-US" sz="2200" b="0" i="0" dirty="0">
                <a:solidFill>
                  <a:srgbClr val="000000"/>
                </a:solidFill>
                <a:effectLst/>
                <a:latin typeface="ff2"/>
              </a:rPr>
              <a:t>	</a:t>
            </a:r>
          </a:p>
          <a:p>
            <a:endParaRPr lang="en-IN" dirty="0"/>
          </a:p>
        </p:txBody>
      </p:sp>
    </p:spTree>
    <p:extLst>
      <p:ext uri="{BB962C8B-B14F-4D97-AF65-F5344CB8AC3E}">
        <p14:creationId xmlns:p14="http://schemas.microsoft.com/office/powerpoint/2010/main" val="18048836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79346-3A95-819B-5CAA-343459DC7EA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C84B039-460C-148E-9686-EB39D7437BD5}"/>
              </a:ext>
            </a:extLst>
          </p:cNvPr>
          <p:cNvSpPr>
            <a:spLocks noGrp="1"/>
          </p:cNvSpPr>
          <p:nvPr>
            <p:ph idx="1"/>
          </p:nvPr>
        </p:nvSpPr>
        <p:spPr>
          <a:xfrm>
            <a:off x="164892" y="2603500"/>
            <a:ext cx="11917180" cy="3416300"/>
          </a:xfrm>
        </p:spPr>
        <p:txBody>
          <a:bodyPr/>
          <a:lstStyle/>
          <a:p>
            <a:pPr algn="just">
              <a:lnSpc>
                <a:spcPct val="150000"/>
              </a:lnSpc>
            </a:pPr>
            <a:r>
              <a:rPr lang="en-US" sz="2800" b="0" i="0" dirty="0">
                <a:solidFill>
                  <a:srgbClr val="000000"/>
                </a:solidFill>
                <a:effectLst/>
                <a:latin typeface="ff2"/>
              </a:rPr>
              <a:t>The will to save the capacity to save depends upon the net income, which is a surplus out of total output after meeting the cost of workers subsistence. </a:t>
            </a:r>
          </a:p>
          <a:p>
            <a:pPr algn="just">
              <a:lnSpc>
                <a:spcPct val="150000"/>
              </a:lnSpc>
            </a:pPr>
            <a:r>
              <a:rPr lang="en-US" sz="2800" b="0" i="0" dirty="0">
                <a:solidFill>
                  <a:srgbClr val="000000"/>
                </a:solidFill>
                <a:effectLst/>
                <a:latin typeface="ff2"/>
              </a:rPr>
              <a:t>The larger the surplus, larger will be the capacity to save.</a:t>
            </a:r>
          </a:p>
          <a:p>
            <a:pPr marL="0" indent="0">
              <a:buNone/>
            </a:pPr>
            <a:endParaRPr lang="en-IN" dirty="0"/>
          </a:p>
        </p:txBody>
      </p:sp>
    </p:spTree>
    <p:extLst>
      <p:ext uri="{BB962C8B-B14F-4D97-AF65-F5344CB8AC3E}">
        <p14:creationId xmlns:p14="http://schemas.microsoft.com/office/powerpoint/2010/main" val="1954249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7D9B0-7CE2-0DC7-8E7F-8F6DA326F288}"/>
              </a:ext>
            </a:extLst>
          </p:cNvPr>
          <p:cNvSpPr>
            <a:spLocks noGrp="1"/>
          </p:cNvSpPr>
          <p:nvPr>
            <p:ph type="title"/>
          </p:nvPr>
        </p:nvSpPr>
        <p:spPr/>
        <p:txBody>
          <a:bodyPr/>
          <a:lstStyle/>
          <a:p>
            <a:r>
              <a:rPr lang="en-US" dirty="0"/>
              <a:t>Natural Law</a:t>
            </a:r>
            <a:endParaRPr lang="en-IN" dirty="0"/>
          </a:p>
        </p:txBody>
      </p:sp>
      <p:sp>
        <p:nvSpPr>
          <p:cNvPr id="3" name="Content Placeholder 2">
            <a:extLst>
              <a:ext uri="{FF2B5EF4-FFF2-40B4-BE49-F238E27FC236}">
                <a16:creationId xmlns:a16="http://schemas.microsoft.com/office/drawing/2014/main" id="{3A3866B3-53B8-532D-937E-2A1E43A0D105}"/>
              </a:ext>
            </a:extLst>
          </p:cNvPr>
          <p:cNvSpPr>
            <a:spLocks noGrp="1"/>
          </p:cNvSpPr>
          <p:nvPr>
            <p:ph idx="1"/>
          </p:nvPr>
        </p:nvSpPr>
        <p:spPr>
          <a:xfrm>
            <a:off x="209862" y="2308484"/>
            <a:ext cx="11647358" cy="4332159"/>
          </a:xfrm>
        </p:spPr>
        <p:txBody>
          <a:bodyPr>
            <a:normAutofit/>
          </a:bodyPr>
          <a:lstStyle/>
          <a:p>
            <a:pPr algn="just">
              <a:lnSpc>
                <a:spcPct val="150000"/>
              </a:lnSpc>
            </a:pPr>
            <a:r>
              <a:rPr lang="en-US" sz="2800" dirty="0"/>
              <a:t>He opines that natural laws are superior to law of states. </a:t>
            </a:r>
          </a:p>
          <a:p>
            <a:pPr algn="just">
              <a:lnSpc>
                <a:spcPct val="150000"/>
              </a:lnSpc>
            </a:pPr>
            <a:r>
              <a:rPr lang="en-US" sz="2800" dirty="0"/>
              <a:t>Statutory law or manmade law can never be perfect and beneficial for the society, that is why Smith respects nature’s law because nature is just and moral. </a:t>
            </a:r>
          </a:p>
          <a:p>
            <a:pPr algn="just">
              <a:lnSpc>
                <a:spcPct val="150000"/>
              </a:lnSpc>
            </a:pPr>
            <a:r>
              <a:rPr lang="en-US" sz="2800" dirty="0"/>
              <a:t>Nature teaches man the lesson of morality and honesty. These exercise favorable effects on the economic progress of society.</a:t>
            </a:r>
            <a:endParaRPr lang="en-IN" sz="2800" dirty="0"/>
          </a:p>
        </p:txBody>
      </p:sp>
    </p:spTree>
    <p:extLst>
      <p:ext uri="{BB962C8B-B14F-4D97-AF65-F5344CB8AC3E}">
        <p14:creationId xmlns:p14="http://schemas.microsoft.com/office/powerpoint/2010/main" val="19563565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F8B3C-7BD3-B3CE-042B-564F9B698F61}"/>
              </a:ext>
            </a:extLst>
          </p:cNvPr>
          <p:cNvSpPr>
            <a:spLocks noGrp="1"/>
          </p:cNvSpPr>
          <p:nvPr>
            <p:ph type="title"/>
          </p:nvPr>
        </p:nvSpPr>
        <p:spPr/>
        <p:txBody>
          <a:bodyPr/>
          <a:lstStyle/>
          <a:p>
            <a:r>
              <a:rPr lang="en-US" dirty="0"/>
              <a:t>Rent</a:t>
            </a:r>
            <a:endParaRPr lang="en-IN" dirty="0"/>
          </a:p>
        </p:txBody>
      </p:sp>
      <p:sp>
        <p:nvSpPr>
          <p:cNvPr id="3" name="Content Placeholder 2">
            <a:extLst>
              <a:ext uri="{FF2B5EF4-FFF2-40B4-BE49-F238E27FC236}">
                <a16:creationId xmlns:a16="http://schemas.microsoft.com/office/drawing/2014/main" id="{AD68A6FD-F6CE-5D8A-BA3F-2856BB494CF6}"/>
              </a:ext>
            </a:extLst>
          </p:cNvPr>
          <p:cNvSpPr>
            <a:spLocks noGrp="1"/>
          </p:cNvSpPr>
          <p:nvPr>
            <p:ph idx="1"/>
          </p:nvPr>
        </p:nvSpPr>
        <p:spPr>
          <a:xfrm>
            <a:off x="0" y="2323475"/>
            <a:ext cx="12192000" cy="4534525"/>
          </a:xfrm>
        </p:spPr>
        <p:txBody>
          <a:bodyPr/>
          <a:lstStyle/>
          <a:p>
            <a:pPr algn="just">
              <a:lnSpc>
                <a:spcPct val="150000"/>
              </a:lnSpc>
            </a:pPr>
            <a:r>
              <a:rPr lang="en-US" sz="2800" b="0" i="0" dirty="0">
                <a:solidFill>
                  <a:srgbClr val="000000"/>
                </a:solidFill>
                <a:effectLst/>
                <a:latin typeface="ff2"/>
              </a:rPr>
              <a:t>Rent per unit of land is the difference between the average and marginal product or, total rent equals the difference between the average product and the marginal product of </a:t>
            </a:r>
            <a:r>
              <a:rPr lang="en-US" sz="2800" b="0" i="0" dirty="0" err="1">
                <a:solidFill>
                  <a:srgbClr val="000000"/>
                </a:solidFill>
                <a:effectLst/>
                <a:latin typeface="ff2"/>
              </a:rPr>
              <a:t>labour</a:t>
            </a:r>
            <a:r>
              <a:rPr lang="en-US" sz="2800" b="0" i="0" dirty="0">
                <a:solidFill>
                  <a:srgbClr val="000000"/>
                </a:solidFill>
                <a:effectLst/>
                <a:latin typeface="ff2"/>
              </a:rPr>
              <a:t> multiplied by the quantity of </a:t>
            </a:r>
            <a:r>
              <a:rPr lang="en-US" sz="2800" b="0" i="0" dirty="0" err="1">
                <a:solidFill>
                  <a:srgbClr val="000000"/>
                </a:solidFill>
                <a:effectLst/>
                <a:latin typeface="ff2"/>
              </a:rPr>
              <a:t>labour</a:t>
            </a:r>
            <a:r>
              <a:rPr lang="en-US" sz="2800" b="0" i="0" dirty="0">
                <a:solidFill>
                  <a:srgbClr val="000000"/>
                </a:solidFill>
                <a:effectLst/>
                <a:latin typeface="ff2"/>
              </a:rPr>
              <a:t> and capital applied on land. </a:t>
            </a:r>
          </a:p>
          <a:p>
            <a:endParaRPr lang="en-IN" dirty="0"/>
          </a:p>
        </p:txBody>
      </p:sp>
    </p:spTree>
    <p:extLst>
      <p:ext uri="{BB962C8B-B14F-4D97-AF65-F5344CB8AC3E}">
        <p14:creationId xmlns:p14="http://schemas.microsoft.com/office/powerpoint/2010/main" val="30480312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FBAAB-4C4C-6086-2110-A2D6C952F2E3}"/>
              </a:ext>
            </a:extLst>
          </p:cNvPr>
          <p:cNvSpPr>
            <a:spLocks noGrp="1"/>
          </p:cNvSpPr>
          <p:nvPr>
            <p:ph type="title"/>
          </p:nvPr>
        </p:nvSpPr>
        <p:spPr/>
        <p:txBody>
          <a:bodyPr/>
          <a:lstStyle/>
          <a:p>
            <a:r>
              <a:rPr lang="en-US" dirty="0"/>
              <a:t>Wage</a:t>
            </a:r>
            <a:endParaRPr lang="en-IN" dirty="0"/>
          </a:p>
        </p:txBody>
      </p:sp>
      <p:sp>
        <p:nvSpPr>
          <p:cNvPr id="3" name="Content Placeholder 2">
            <a:extLst>
              <a:ext uri="{FF2B5EF4-FFF2-40B4-BE49-F238E27FC236}">
                <a16:creationId xmlns:a16="http://schemas.microsoft.com/office/drawing/2014/main" id="{7A7582C8-CED1-6FFF-17B3-4BAB01078DAF}"/>
              </a:ext>
            </a:extLst>
          </p:cNvPr>
          <p:cNvSpPr>
            <a:spLocks noGrp="1"/>
          </p:cNvSpPr>
          <p:nvPr>
            <p:ph idx="1"/>
          </p:nvPr>
        </p:nvSpPr>
        <p:spPr>
          <a:xfrm>
            <a:off x="0" y="2323475"/>
            <a:ext cx="12192000" cy="4534525"/>
          </a:xfrm>
        </p:spPr>
        <p:txBody>
          <a:bodyPr>
            <a:normAutofit/>
          </a:bodyPr>
          <a:lstStyle/>
          <a:p>
            <a:pPr algn="just">
              <a:lnSpc>
                <a:spcPct val="150000"/>
              </a:lnSpc>
            </a:pPr>
            <a:r>
              <a:rPr lang="en-US" sz="2800" b="0" i="0" dirty="0">
                <a:solidFill>
                  <a:srgbClr val="000000"/>
                </a:solidFill>
                <a:effectLst/>
                <a:latin typeface="ff2"/>
              </a:rPr>
              <a:t>The wage rate is determined by wage fund divided by the number of workers employed at the subsistence level.</a:t>
            </a:r>
          </a:p>
          <a:p>
            <a:pPr algn="just">
              <a:lnSpc>
                <a:spcPct val="150000"/>
              </a:lnSpc>
            </a:pPr>
            <a:r>
              <a:rPr lang="en-US" sz="2800" b="0" i="0" dirty="0">
                <a:solidFill>
                  <a:srgbClr val="000000"/>
                </a:solidFill>
                <a:effectLst/>
                <a:latin typeface="ff2"/>
              </a:rPr>
              <a:t>The wage rate increases when the prices of commodities forming the subsistence of the workers increase. </a:t>
            </a:r>
          </a:p>
          <a:p>
            <a:pPr algn="just">
              <a:lnSpc>
                <a:spcPct val="150000"/>
              </a:lnSpc>
            </a:pPr>
            <a:r>
              <a:rPr lang="en-US" sz="2800" b="0" i="0" dirty="0">
                <a:solidFill>
                  <a:srgbClr val="000000"/>
                </a:solidFill>
                <a:effectLst/>
                <a:latin typeface="ff2"/>
              </a:rPr>
              <a:t>The commodities consumed by workers are primarily agricultural products. </a:t>
            </a:r>
          </a:p>
          <a:p>
            <a:pPr algn="just">
              <a:lnSpc>
                <a:spcPct val="150000"/>
              </a:lnSpc>
            </a:pPr>
            <a:endParaRPr lang="en-US" sz="2800" b="0" i="0" dirty="0">
              <a:solidFill>
                <a:srgbClr val="000000"/>
              </a:solidFill>
              <a:effectLst/>
              <a:latin typeface="ff2"/>
            </a:endParaRPr>
          </a:p>
          <a:p>
            <a:endParaRPr lang="en-IN" dirty="0"/>
          </a:p>
        </p:txBody>
      </p:sp>
    </p:spTree>
    <p:extLst>
      <p:ext uri="{BB962C8B-B14F-4D97-AF65-F5344CB8AC3E}">
        <p14:creationId xmlns:p14="http://schemas.microsoft.com/office/powerpoint/2010/main" val="8787058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16634-B1C6-52A7-EEA9-4528EEDCE4F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0E7E74A-2E8B-75FE-E437-03E4B89895F2}"/>
              </a:ext>
            </a:extLst>
          </p:cNvPr>
          <p:cNvSpPr>
            <a:spLocks noGrp="1"/>
          </p:cNvSpPr>
          <p:nvPr>
            <p:ph idx="1"/>
          </p:nvPr>
        </p:nvSpPr>
        <p:spPr>
          <a:xfrm>
            <a:off x="0" y="2603500"/>
            <a:ext cx="12192000" cy="4254500"/>
          </a:xfrm>
        </p:spPr>
        <p:txBody>
          <a:bodyPr>
            <a:normAutofit/>
          </a:bodyPr>
          <a:lstStyle/>
          <a:p>
            <a:pPr algn="just">
              <a:lnSpc>
                <a:spcPct val="150000"/>
              </a:lnSpc>
            </a:pPr>
            <a:r>
              <a:rPr lang="en-US" sz="2800" b="0" i="0" dirty="0">
                <a:solidFill>
                  <a:srgbClr val="000000"/>
                </a:solidFill>
                <a:effectLst/>
                <a:latin typeface="ff2"/>
              </a:rPr>
              <a:t>As the demand for food increases, less fertile land is brought under cultivation. For this purpose, to produce a unit of the product more </a:t>
            </a:r>
            <a:r>
              <a:rPr lang="en-US" sz="2800" b="0" i="0" dirty="0" err="1">
                <a:solidFill>
                  <a:srgbClr val="000000"/>
                </a:solidFill>
                <a:effectLst/>
                <a:latin typeface="ff2"/>
              </a:rPr>
              <a:t>labourers</a:t>
            </a:r>
            <a:r>
              <a:rPr lang="en-US" sz="2800" b="0" i="0" dirty="0">
                <a:solidFill>
                  <a:srgbClr val="000000"/>
                </a:solidFill>
                <a:effectLst/>
                <a:latin typeface="ff2"/>
              </a:rPr>
              <a:t> are required. </a:t>
            </a:r>
          </a:p>
          <a:p>
            <a:pPr algn="just">
              <a:lnSpc>
                <a:spcPct val="150000"/>
              </a:lnSpc>
            </a:pPr>
            <a:r>
              <a:rPr lang="en-US" sz="2800" b="0" i="0" dirty="0">
                <a:solidFill>
                  <a:srgbClr val="000000"/>
                </a:solidFill>
                <a:effectLst/>
                <a:latin typeface="ff2"/>
              </a:rPr>
              <a:t>The demand for </a:t>
            </a:r>
            <a:r>
              <a:rPr lang="en-US" sz="2800" b="0" i="0" dirty="0" err="1">
                <a:solidFill>
                  <a:srgbClr val="000000"/>
                </a:solidFill>
                <a:effectLst/>
                <a:latin typeface="ff2"/>
              </a:rPr>
              <a:t>labour</a:t>
            </a:r>
            <a:r>
              <a:rPr lang="en-US" sz="2800" b="0" i="0" dirty="0">
                <a:solidFill>
                  <a:srgbClr val="000000"/>
                </a:solidFill>
                <a:effectLst/>
                <a:latin typeface="ff2"/>
              </a:rPr>
              <a:t> starts rising, which, raises wages. Moreover, to match the increasing cost of subsistence, money-wages will also continue to rise. </a:t>
            </a:r>
          </a:p>
          <a:p>
            <a:pPr algn="just">
              <a:lnSpc>
                <a:spcPct val="150000"/>
              </a:lnSpc>
            </a:pPr>
            <a:r>
              <a:rPr lang="en-US" sz="2800" b="0" i="0" dirty="0">
                <a:solidFill>
                  <a:srgbClr val="000000"/>
                </a:solidFill>
                <a:effectLst/>
                <a:latin typeface="ff2"/>
              </a:rPr>
              <a:t>Thus wages would rise with the increase in the price of agricultural products and then profits would decline. </a:t>
            </a:r>
          </a:p>
          <a:p>
            <a:endParaRPr lang="en-IN" dirty="0"/>
          </a:p>
        </p:txBody>
      </p:sp>
    </p:spTree>
    <p:extLst>
      <p:ext uri="{BB962C8B-B14F-4D97-AF65-F5344CB8AC3E}">
        <p14:creationId xmlns:p14="http://schemas.microsoft.com/office/powerpoint/2010/main" val="18537241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4BADB-FA23-CBB8-A925-15BE59E6428E}"/>
              </a:ext>
            </a:extLst>
          </p:cNvPr>
          <p:cNvSpPr>
            <a:spLocks noGrp="1"/>
          </p:cNvSpPr>
          <p:nvPr>
            <p:ph type="title"/>
          </p:nvPr>
        </p:nvSpPr>
        <p:spPr/>
        <p:txBody>
          <a:bodyPr/>
          <a:lstStyle/>
          <a:p>
            <a:r>
              <a:rPr lang="en-IN" dirty="0"/>
              <a:t>Profit</a:t>
            </a:r>
          </a:p>
        </p:txBody>
      </p:sp>
      <p:sp>
        <p:nvSpPr>
          <p:cNvPr id="3" name="Content Placeholder 2">
            <a:extLst>
              <a:ext uri="{FF2B5EF4-FFF2-40B4-BE49-F238E27FC236}">
                <a16:creationId xmlns:a16="http://schemas.microsoft.com/office/drawing/2014/main" id="{0CE08C0C-E49F-3932-7355-C153D038A912}"/>
              </a:ext>
            </a:extLst>
          </p:cNvPr>
          <p:cNvSpPr>
            <a:spLocks noGrp="1"/>
          </p:cNvSpPr>
          <p:nvPr>
            <p:ph idx="1"/>
          </p:nvPr>
        </p:nvSpPr>
        <p:spPr>
          <a:xfrm>
            <a:off x="0" y="2248525"/>
            <a:ext cx="12192000" cy="4609475"/>
          </a:xfrm>
        </p:spPr>
        <p:txBody>
          <a:bodyPr>
            <a:normAutofit/>
          </a:bodyPr>
          <a:lstStyle/>
          <a:p>
            <a:pPr algn="just">
              <a:lnSpc>
                <a:spcPct val="150000"/>
              </a:lnSpc>
            </a:pPr>
            <a:r>
              <a:rPr lang="en-US" sz="2800" b="0" i="0" dirty="0">
                <a:solidFill>
                  <a:srgbClr val="000000"/>
                </a:solidFill>
                <a:effectLst/>
                <a:latin typeface="ff2"/>
              </a:rPr>
              <a:t>The rate of profit is equal to the ratio of profits to capital employed. But since capital consists only of working capital, it is equal to the wage bill.</a:t>
            </a:r>
          </a:p>
          <a:p>
            <a:pPr algn="just">
              <a:lnSpc>
                <a:spcPct val="150000"/>
              </a:lnSpc>
            </a:pPr>
            <a:r>
              <a:rPr lang="en-US" sz="2800" b="0" i="0" dirty="0">
                <a:solidFill>
                  <a:srgbClr val="000000"/>
                </a:solidFill>
                <a:effectLst/>
                <a:latin typeface="ff2"/>
              </a:rPr>
              <a:t>So long as the rate of profit is positive, capital accumulation will continue. </a:t>
            </a:r>
          </a:p>
          <a:p>
            <a:pPr algn="just">
              <a:lnSpc>
                <a:spcPct val="150000"/>
              </a:lnSpc>
            </a:pPr>
            <a:r>
              <a:rPr lang="en-US" sz="2800" b="0" i="0" dirty="0">
                <a:solidFill>
                  <a:srgbClr val="000000"/>
                </a:solidFill>
                <a:effectLst/>
                <a:latin typeface="ff2"/>
              </a:rPr>
              <a:t>The </a:t>
            </a:r>
            <a:r>
              <a:rPr lang="en-US" sz="2800" b="0" i="0" dirty="0" err="1">
                <a:solidFill>
                  <a:srgbClr val="000000"/>
                </a:solidFill>
                <a:effectLst/>
                <a:latin typeface="ff2"/>
              </a:rPr>
              <a:t>labour</a:t>
            </a:r>
            <a:r>
              <a:rPr lang="en-US" sz="2800" b="0" i="0" dirty="0">
                <a:solidFill>
                  <a:srgbClr val="000000"/>
                </a:solidFill>
                <a:effectLst/>
                <a:latin typeface="ff2"/>
              </a:rPr>
              <a:t> force will grow proportionately and the total wage fund will also increase. In reality, profit depends on wages, wages on the price of the agricultural output which depends on the fertility of the marginal land.</a:t>
            </a:r>
          </a:p>
          <a:p>
            <a:endParaRPr lang="en-IN" dirty="0"/>
          </a:p>
        </p:txBody>
      </p:sp>
    </p:spTree>
    <p:extLst>
      <p:ext uri="{BB962C8B-B14F-4D97-AF65-F5344CB8AC3E}">
        <p14:creationId xmlns:p14="http://schemas.microsoft.com/office/powerpoint/2010/main" val="5429230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CD9D2-37C3-0325-D7A0-21C8A060B55E}"/>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9557ADB6-65E9-C6AE-C4E0-DE0208E4AC0C}"/>
              </a:ext>
            </a:extLst>
          </p:cNvPr>
          <p:cNvSpPr>
            <a:spLocks noGrp="1"/>
          </p:cNvSpPr>
          <p:nvPr>
            <p:ph idx="1"/>
          </p:nvPr>
        </p:nvSpPr>
        <p:spPr>
          <a:xfrm>
            <a:off x="0" y="2278505"/>
            <a:ext cx="12192000" cy="4579495"/>
          </a:xfrm>
        </p:spPr>
        <p:txBody>
          <a:bodyPr>
            <a:normAutofit/>
          </a:bodyPr>
          <a:lstStyle/>
          <a:p>
            <a:pPr algn="just">
              <a:lnSpc>
                <a:spcPct val="150000"/>
              </a:lnSpc>
            </a:pPr>
            <a:r>
              <a:rPr lang="en-US" sz="2800" dirty="0">
                <a:solidFill>
                  <a:srgbClr val="000000"/>
                </a:solidFill>
                <a:latin typeface="ff2"/>
              </a:rPr>
              <a:t>T</a:t>
            </a:r>
            <a:r>
              <a:rPr lang="en-US" sz="2800" b="0" i="0" dirty="0">
                <a:solidFill>
                  <a:srgbClr val="000000"/>
                </a:solidFill>
                <a:effectLst/>
                <a:latin typeface="ff2"/>
              </a:rPr>
              <a:t>here is an inverse relation between profits and wages, and wages rise or fall in keeping with the price of the output.</a:t>
            </a:r>
          </a:p>
          <a:p>
            <a:pPr algn="just">
              <a:lnSpc>
                <a:spcPct val="150000"/>
              </a:lnSpc>
            </a:pPr>
            <a:r>
              <a:rPr lang="en-US" sz="2800" b="0" i="0" dirty="0">
                <a:solidFill>
                  <a:srgbClr val="000000"/>
                </a:solidFill>
                <a:effectLst/>
                <a:latin typeface="ff2"/>
              </a:rPr>
              <a:t>When there are improvements in agriculture, the productive power of land increases this results in the fall in the price.</a:t>
            </a:r>
          </a:p>
          <a:p>
            <a:pPr algn="just">
              <a:lnSpc>
                <a:spcPct val="150000"/>
              </a:lnSpc>
            </a:pPr>
            <a:r>
              <a:rPr lang="en-US" sz="2800" b="0" i="0" dirty="0">
                <a:solidFill>
                  <a:srgbClr val="000000"/>
                </a:solidFill>
                <a:effectLst/>
                <a:latin typeface="ff2"/>
              </a:rPr>
              <a:t>As a result, the subsistence wage also falls, but profits increase and there is more capital accumulation. </a:t>
            </a:r>
          </a:p>
          <a:p>
            <a:endParaRPr lang="en-IN" dirty="0"/>
          </a:p>
        </p:txBody>
      </p:sp>
    </p:spTree>
    <p:extLst>
      <p:ext uri="{BB962C8B-B14F-4D97-AF65-F5344CB8AC3E}">
        <p14:creationId xmlns:p14="http://schemas.microsoft.com/office/powerpoint/2010/main" val="27654972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C3FFD-2BD4-D572-C7FD-3121A1503A1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635931E-537E-166D-E3E4-A84D7E176566}"/>
              </a:ext>
            </a:extLst>
          </p:cNvPr>
          <p:cNvSpPr>
            <a:spLocks noGrp="1"/>
          </p:cNvSpPr>
          <p:nvPr>
            <p:ph idx="1"/>
          </p:nvPr>
        </p:nvSpPr>
        <p:spPr>
          <a:xfrm>
            <a:off x="0" y="2308485"/>
            <a:ext cx="12082072" cy="4549515"/>
          </a:xfrm>
        </p:spPr>
        <p:txBody>
          <a:bodyPr/>
          <a:lstStyle/>
          <a:p>
            <a:pPr algn="just"/>
            <a:r>
              <a:rPr lang="en-US" sz="2800" b="0" i="0" dirty="0">
                <a:solidFill>
                  <a:srgbClr val="000000"/>
                </a:solidFill>
                <a:effectLst/>
                <a:latin typeface="ff2"/>
              </a:rPr>
              <a:t>This will increase the demand for </a:t>
            </a:r>
            <a:r>
              <a:rPr lang="en-US" sz="2800" b="0" i="0" dirty="0" err="1">
                <a:solidFill>
                  <a:srgbClr val="000000"/>
                </a:solidFill>
                <a:effectLst/>
                <a:latin typeface="ff2"/>
              </a:rPr>
              <a:t>labour</a:t>
            </a:r>
            <a:r>
              <a:rPr lang="en-US" sz="2800" b="0" i="0" dirty="0">
                <a:solidFill>
                  <a:srgbClr val="000000"/>
                </a:solidFill>
                <a:effectLst/>
                <a:latin typeface="ff2"/>
              </a:rPr>
              <a:t> and the wage rate will rise resulting in decline in the profit.</a:t>
            </a:r>
          </a:p>
          <a:p>
            <a:endParaRPr lang="en-IN" dirty="0"/>
          </a:p>
        </p:txBody>
      </p:sp>
    </p:spTree>
    <p:extLst>
      <p:ext uri="{BB962C8B-B14F-4D97-AF65-F5344CB8AC3E}">
        <p14:creationId xmlns:p14="http://schemas.microsoft.com/office/powerpoint/2010/main" val="180749718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93D2B-5AF8-BB86-1E55-1451FC5E76B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DE0B19C-2CA3-546D-B23C-D5CA748E54FF}"/>
              </a:ext>
            </a:extLst>
          </p:cNvPr>
          <p:cNvSpPr>
            <a:spLocks noGrp="1"/>
          </p:cNvSpPr>
          <p:nvPr>
            <p:ph idx="1"/>
          </p:nvPr>
        </p:nvSpPr>
        <p:spPr>
          <a:xfrm>
            <a:off x="0" y="2308485"/>
            <a:ext cx="11977141" cy="4549515"/>
          </a:xfrm>
        </p:spPr>
        <p:txBody>
          <a:bodyPr>
            <a:normAutofit/>
          </a:bodyPr>
          <a:lstStyle/>
          <a:p>
            <a:pPr algn="just">
              <a:lnSpc>
                <a:spcPct val="150000"/>
              </a:lnSpc>
            </a:pPr>
            <a:r>
              <a:rPr lang="en-US" sz="2800" b="0" i="0" dirty="0">
                <a:solidFill>
                  <a:srgbClr val="000000"/>
                </a:solidFill>
                <a:effectLst/>
                <a:latin typeface="ff2"/>
              </a:rPr>
              <a:t>In such a situation, rent also increases which absorbs the rise in the price of the products.</a:t>
            </a:r>
          </a:p>
          <a:p>
            <a:pPr algn="just">
              <a:lnSpc>
                <a:spcPct val="150000"/>
              </a:lnSpc>
            </a:pPr>
            <a:r>
              <a:rPr lang="en-US" sz="2800" dirty="0">
                <a:solidFill>
                  <a:srgbClr val="000000"/>
                </a:solidFill>
                <a:latin typeface="ff2"/>
              </a:rPr>
              <a:t>This results in increase in wages leading to </a:t>
            </a:r>
            <a:r>
              <a:rPr lang="en-US" sz="2800" b="0" i="0" dirty="0">
                <a:solidFill>
                  <a:srgbClr val="000000"/>
                </a:solidFill>
                <a:effectLst/>
                <a:latin typeface="ff2"/>
              </a:rPr>
              <a:t> decline in the ratio of capitalist’s profits.</a:t>
            </a:r>
          </a:p>
          <a:p>
            <a:pPr algn="just">
              <a:lnSpc>
                <a:spcPct val="150000"/>
              </a:lnSpc>
            </a:pPr>
            <a:r>
              <a:rPr lang="en-US" sz="2800" b="0" i="0" dirty="0">
                <a:solidFill>
                  <a:srgbClr val="000000"/>
                </a:solidFill>
                <a:effectLst/>
                <a:latin typeface="ff2"/>
              </a:rPr>
              <a:t>This results in fall in the capital accumulation.</a:t>
            </a:r>
          </a:p>
          <a:p>
            <a:pPr marL="0" indent="0">
              <a:buNone/>
            </a:pPr>
            <a:endParaRPr lang="en-IN" dirty="0"/>
          </a:p>
        </p:txBody>
      </p:sp>
    </p:spTree>
    <p:extLst>
      <p:ext uri="{BB962C8B-B14F-4D97-AF65-F5344CB8AC3E}">
        <p14:creationId xmlns:p14="http://schemas.microsoft.com/office/powerpoint/2010/main" val="19769302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50FF7-686A-9556-A6BD-1129681FDEE5}"/>
              </a:ext>
            </a:extLst>
          </p:cNvPr>
          <p:cNvSpPr>
            <a:spLocks noGrp="1"/>
          </p:cNvSpPr>
          <p:nvPr>
            <p:ph type="title"/>
          </p:nvPr>
        </p:nvSpPr>
        <p:spPr/>
        <p:txBody>
          <a:bodyPr/>
          <a:lstStyle/>
          <a:p>
            <a:r>
              <a:rPr lang="en-US" dirty="0"/>
              <a:t>Profit in other Industries</a:t>
            </a:r>
            <a:endParaRPr lang="en-IN" dirty="0"/>
          </a:p>
        </p:txBody>
      </p:sp>
      <p:sp>
        <p:nvSpPr>
          <p:cNvPr id="3" name="Content Placeholder 2">
            <a:extLst>
              <a:ext uri="{FF2B5EF4-FFF2-40B4-BE49-F238E27FC236}">
                <a16:creationId xmlns:a16="http://schemas.microsoft.com/office/drawing/2014/main" id="{DE29BE73-B62E-B485-E5B9-21028C2D51AB}"/>
              </a:ext>
            </a:extLst>
          </p:cNvPr>
          <p:cNvSpPr>
            <a:spLocks noGrp="1"/>
          </p:cNvSpPr>
          <p:nvPr>
            <p:ph idx="1"/>
          </p:nvPr>
        </p:nvSpPr>
        <p:spPr>
          <a:xfrm>
            <a:off x="135624" y="2368446"/>
            <a:ext cx="11871498" cy="4362138"/>
          </a:xfrm>
        </p:spPr>
        <p:txBody>
          <a:bodyPr>
            <a:noAutofit/>
          </a:bodyPr>
          <a:lstStyle/>
          <a:p>
            <a:pPr algn="just">
              <a:lnSpc>
                <a:spcPct val="150000"/>
              </a:lnSpc>
            </a:pPr>
            <a:r>
              <a:rPr lang="en-US" sz="2800" b="0" i="0" dirty="0">
                <a:solidFill>
                  <a:srgbClr val="424142"/>
                </a:solidFill>
                <a:effectLst/>
                <a:latin typeface="Georgia" panose="02040502050405020303" pitchFamily="18" charset="0"/>
              </a:rPr>
              <a:t>According to Ricardo, “The profits of the farmer regulate the profits of all other trades”.</a:t>
            </a:r>
          </a:p>
          <a:p>
            <a:pPr algn="just">
              <a:lnSpc>
                <a:spcPct val="150000"/>
              </a:lnSpc>
            </a:pPr>
            <a:r>
              <a:rPr lang="en-US" sz="2800" b="0" i="0" dirty="0">
                <a:solidFill>
                  <a:srgbClr val="424142"/>
                </a:solidFill>
                <a:effectLst/>
                <a:latin typeface="Georgia" panose="02040502050405020303" pitchFamily="18" charset="0"/>
              </a:rPr>
              <a:t>Ricardo uses agricultural profits as a basis and it is the agricultural profit which determines the industrial profit.</a:t>
            </a:r>
          </a:p>
          <a:p>
            <a:pPr algn="just">
              <a:lnSpc>
                <a:spcPct val="150000"/>
              </a:lnSpc>
            </a:pPr>
            <a:r>
              <a:rPr lang="en-US" sz="2800" b="0" i="0" dirty="0">
                <a:solidFill>
                  <a:srgbClr val="424142"/>
                </a:solidFill>
                <a:effectLst/>
                <a:latin typeface="Georgia" panose="02040502050405020303" pitchFamily="18" charset="0"/>
              </a:rPr>
              <a:t>Thus, when the profit declines in the agricultural sector, it also declines in the industrial sector.</a:t>
            </a:r>
            <a:endParaRPr lang="en-IN" sz="2800" dirty="0"/>
          </a:p>
        </p:txBody>
      </p:sp>
    </p:spTree>
    <p:extLst>
      <p:ext uri="{BB962C8B-B14F-4D97-AF65-F5344CB8AC3E}">
        <p14:creationId xmlns:p14="http://schemas.microsoft.com/office/powerpoint/2010/main" val="35324285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F5754-2693-8DC5-A69C-DAC91C2198F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FA8C099-E747-8DDA-EAE8-3ECBF7A8DF3F}"/>
              </a:ext>
            </a:extLst>
          </p:cNvPr>
          <p:cNvSpPr>
            <a:spLocks noGrp="1"/>
          </p:cNvSpPr>
          <p:nvPr>
            <p:ph idx="1"/>
          </p:nvPr>
        </p:nvSpPr>
        <p:spPr>
          <a:xfrm>
            <a:off x="0" y="2263515"/>
            <a:ext cx="12192000" cy="4594485"/>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The industry would have to raise the wages of </a:t>
            </a:r>
            <a:r>
              <a:rPr lang="en-US" sz="2800" b="0" i="0" dirty="0" err="1">
                <a:solidFill>
                  <a:srgbClr val="424142"/>
                </a:solidFill>
                <a:effectLst/>
                <a:latin typeface="Georgia" panose="02040502050405020303" pitchFamily="18" charset="0"/>
              </a:rPr>
              <a:t>labourers</a:t>
            </a:r>
            <a:r>
              <a:rPr lang="en-US" sz="2800" b="0" i="0" dirty="0">
                <a:solidFill>
                  <a:srgbClr val="424142"/>
                </a:solidFill>
                <a:effectLst/>
                <a:latin typeface="Georgia" panose="02040502050405020303" pitchFamily="18" charset="0"/>
              </a:rPr>
              <a:t> with the increase in price of agricultural output and which in turn, reduces the profit. </a:t>
            </a:r>
          </a:p>
          <a:p>
            <a:pPr algn="just">
              <a:lnSpc>
                <a:spcPct val="150000"/>
              </a:lnSpc>
            </a:pPr>
            <a:r>
              <a:rPr lang="en-US" sz="2800" b="0" i="0" dirty="0">
                <a:solidFill>
                  <a:srgbClr val="424142"/>
                </a:solidFill>
                <a:effectLst/>
                <a:latin typeface="Georgia" panose="02040502050405020303" pitchFamily="18" charset="0"/>
              </a:rPr>
              <a:t>Thus, the price of </a:t>
            </a:r>
            <a:r>
              <a:rPr lang="en-US" sz="2800" dirty="0">
                <a:solidFill>
                  <a:srgbClr val="424142"/>
                </a:solidFill>
                <a:latin typeface="Georgia" panose="02040502050405020303" pitchFamily="18" charset="0"/>
              </a:rPr>
              <a:t>agricultural output </a:t>
            </a:r>
            <a:r>
              <a:rPr lang="en-US" sz="2800" b="0" i="0" dirty="0">
                <a:solidFill>
                  <a:srgbClr val="424142"/>
                </a:solidFill>
                <a:effectLst/>
                <a:latin typeface="Georgia" panose="02040502050405020303" pitchFamily="18" charset="0"/>
              </a:rPr>
              <a:t>determines the rate of profit in an industry. </a:t>
            </a:r>
          </a:p>
          <a:p>
            <a:pPr algn="just">
              <a:lnSpc>
                <a:spcPct val="150000"/>
              </a:lnSpc>
            </a:pPr>
            <a:r>
              <a:rPr lang="en-US" sz="2800" b="0" i="0" dirty="0">
                <a:solidFill>
                  <a:srgbClr val="424142"/>
                </a:solidFill>
                <a:effectLst/>
                <a:latin typeface="Georgia" panose="02040502050405020303" pitchFamily="18" charset="0"/>
              </a:rPr>
              <a:t>When profit declines in agricultural sector, it declines in all trades.</a:t>
            </a:r>
            <a:endParaRPr lang="en-IN" sz="2800" dirty="0"/>
          </a:p>
        </p:txBody>
      </p:sp>
    </p:spTree>
    <p:extLst>
      <p:ext uri="{BB962C8B-B14F-4D97-AF65-F5344CB8AC3E}">
        <p14:creationId xmlns:p14="http://schemas.microsoft.com/office/powerpoint/2010/main" val="179994018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D1722-DB1C-A30D-96D0-21D04CF1107D}"/>
              </a:ext>
            </a:extLst>
          </p:cNvPr>
          <p:cNvSpPr>
            <a:spLocks noGrp="1"/>
          </p:cNvSpPr>
          <p:nvPr>
            <p:ph type="title"/>
          </p:nvPr>
        </p:nvSpPr>
        <p:spPr/>
        <p:txBody>
          <a:bodyPr/>
          <a:lstStyle/>
          <a:p>
            <a:endParaRPr lang="en-IN"/>
          </a:p>
        </p:txBody>
      </p:sp>
      <p:pic>
        <p:nvPicPr>
          <p:cNvPr id="1026" name="Picture 2">
            <a:extLst>
              <a:ext uri="{FF2B5EF4-FFF2-40B4-BE49-F238E27FC236}">
                <a16:creationId xmlns:a16="http://schemas.microsoft.com/office/drawing/2014/main" id="{00C398A6-8330-B1BD-8A9E-3B5B369C6AD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77049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9620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26A6A-F593-A95B-9FA1-A6A0FD2DA221}"/>
              </a:ext>
            </a:extLst>
          </p:cNvPr>
          <p:cNvSpPr>
            <a:spLocks noGrp="1"/>
          </p:cNvSpPr>
          <p:nvPr>
            <p:ph type="title"/>
          </p:nvPr>
        </p:nvSpPr>
        <p:spPr/>
        <p:txBody>
          <a:bodyPr/>
          <a:lstStyle/>
          <a:p>
            <a:r>
              <a:rPr lang="en-IN" b="1" i="0" dirty="0">
                <a:effectLst/>
                <a:latin typeface="Georgia" panose="02040502050405020303" pitchFamily="18" charset="0"/>
              </a:rPr>
              <a:t>Laissez Faire</a:t>
            </a:r>
            <a:br>
              <a:rPr lang="en-IN" b="1" i="0" dirty="0">
                <a:effectLst/>
                <a:latin typeface="Georgia" panose="02040502050405020303" pitchFamily="18" charset="0"/>
              </a:rPr>
            </a:br>
            <a:endParaRPr lang="en-IN" dirty="0"/>
          </a:p>
        </p:txBody>
      </p:sp>
      <p:sp>
        <p:nvSpPr>
          <p:cNvPr id="3" name="Content Placeholder 2">
            <a:extLst>
              <a:ext uri="{FF2B5EF4-FFF2-40B4-BE49-F238E27FC236}">
                <a16:creationId xmlns:a16="http://schemas.microsoft.com/office/drawing/2014/main" id="{07D96DE8-1A69-8DA5-C16C-DEC5118683DE}"/>
              </a:ext>
            </a:extLst>
          </p:cNvPr>
          <p:cNvSpPr>
            <a:spLocks noGrp="1"/>
          </p:cNvSpPr>
          <p:nvPr>
            <p:ph idx="1"/>
          </p:nvPr>
        </p:nvSpPr>
        <p:spPr>
          <a:xfrm>
            <a:off x="0" y="2308485"/>
            <a:ext cx="12192000" cy="3711315"/>
          </a:xfrm>
        </p:spPr>
        <p:txBody>
          <a:bodyPr>
            <a:noAutofit/>
          </a:bodyPr>
          <a:lstStyle/>
          <a:p>
            <a:pPr algn="just">
              <a:lnSpc>
                <a:spcPct val="150000"/>
              </a:lnSpc>
            </a:pPr>
            <a:r>
              <a:rPr lang="en-US" sz="2800" b="0" i="0" dirty="0">
                <a:solidFill>
                  <a:srgbClr val="424142"/>
                </a:solidFill>
                <a:effectLst/>
                <a:latin typeface="Georgia" panose="02040502050405020303" pitchFamily="18" charset="0"/>
              </a:rPr>
              <a:t>Adam Smith’s theory is based on the principle of ‘Laissez-Faire’ which requires that state should not impose any restriction on freedom of an individual.</a:t>
            </a:r>
          </a:p>
          <a:p>
            <a:pPr algn="just">
              <a:lnSpc>
                <a:spcPct val="150000"/>
              </a:lnSpc>
            </a:pPr>
            <a:r>
              <a:rPr lang="en-US" sz="2800" b="0" i="0" dirty="0">
                <a:solidFill>
                  <a:srgbClr val="424142"/>
                </a:solidFill>
                <a:effectLst/>
                <a:latin typeface="Georgia" panose="02040502050405020303" pitchFamily="18" charset="0"/>
              </a:rPr>
              <a:t>The policy of laissez-faire allows the producers to produce as much they like, earn as much income as they can and save as much they like. </a:t>
            </a:r>
            <a:endParaRPr lang="en-IN" sz="2800" dirty="0"/>
          </a:p>
        </p:txBody>
      </p:sp>
    </p:spTree>
    <p:extLst>
      <p:ext uri="{BB962C8B-B14F-4D97-AF65-F5344CB8AC3E}">
        <p14:creationId xmlns:p14="http://schemas.microsoft.com/office/powerpoint/2010/main" val="40729867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CFEEA-755F-63F0-2A33-71CC8AC24445}"/>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C42A457-C91C-6E1F-A309-D1441E809F77}"/>
              </a:ext>
            </a:extLst>
          </p:cNvPr>
          <p:cNvSpPr>
            <a:spLocks noGrp="1"/>
          </p:cNvSpPr>
          <p:nvPr>
            <p:ph idx="1"/>
          </p:nvPr>
        </p:nvSpPr>
        <p:spPr>
          <a:xfrm>
            <a:off x="14990" y="1948722"/>
            <a:ext cx="12177010" cy="4909278"/>
          </a:xfrm>
        </p:spPr>
        <p:txBody>
          <a:bodyPr>
            <a:noAutofit/>
          </a:bodyPr>
          <a:lstStyle/>
          <a:p>
            <a:pPr algn="just">
              <a:lnSpc>
                <a:spcPct val="150000"/>
              </a:lnSpc>
            </a:pPr>
            <a:r>
              <a:rPr lang="en-US" sz="2600" b="0" i="0" dirty="0">
                <a:solidFill>
                  <a:srgbClr val="424142"/>
                </a:solidFill>
                <a:effectLst/>
                <a:latin typeface="Georgia" panose="02040502050405020303" pitchFamily="18" charset="0"/>
              </a:rPr>
              <a:t>With the increase in capital accumulation, profits and wages tend to increase and the rise in wages bring about a decline in profits. </a:t>
            </a:r>
          </a:p>
          <a:p>
            <a:pPr algn="just">
              <a:lnSpc>
                <a:spcPct val="150000"/>
              </a:lnSpc>
            </a:pPr>
            <a:r>
              <a:rPr lang="en-US" sz="2600" b="0" i="0" dirty="0">
                <a:solidFill>
                  <a:srgbClr val="424142"/>
                </a:solidFill>
                <a:effectLst/>
                <a:latin typeface="Georgia" panose="02040502050405020303" pitchFamily="18" charset="0"/>
              </a:rPr>
              <a:t>The decline in profits will continue till a stage comes when the net product curve intersects the wage line OW at P. At this point, wages are equal to net product and the profit is nil. </a:t>
            </a:r>
          </a:p>
          <a:p>
            <a:pPr algn="just">
              <a:lnSpc>
                <a:spcPct val="150000"/>
              </a:lnSpc>
            </a:pPr>
            <a:r>
              <a:rPr lang="en-US" sz="2600" b="0" i="0" dirty="0">
                <a:solidFill>
                  <a:srgbClr val="424142"/>
                </a:solidFill>
                <a:effectLst/>
                <a:latin typeface="Georgia" panose="02040502050405020303" pitchFamily="18" charset="0"/>
              </a:rPr>
              <a:t>Any disturbance to the right of point P, will make the net product less than wage level which is impossible. So P is the point at which economy is in a stationary state.</a:t>
            </a:r>
          </a:p>
          <a:p>
            <a:pPr marL="0" indent="0">
              <a:buNone/>
            </a:pPr>
            <a:br>
              <a:rPr lang="en-US" sz="2600" b="0" i="0" u="none" strike="noStrike" dirty="0">
                <a:solidFill>
                  <a:srgbClr val="428BCA"/>
                </a:solidFill>
                <a:effectLst/>
                <a:latin typeface="Georgia" panose="02040502050405020303" pitchFamily="18" charset="0"/>
                <a:hlinkClick r:id="rId2"/>
              </a:rPr>
            </a:br>
            <a:endParaRPr lang="en-IN" sz="2600" dirty="0"/>
          </a:p>
        </p:txBody>
      </p:sp>
    </p:spTree>
    <p:extLst>
      <p:ext uri="{BB962C8B-B14F-4D97-AF65-F5344CB8AC3E}">
        <p14:creationId xmlns:p14="http://schemas.microsoft.com/office/powerpoint/2010/main" val="10962403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31307-B79A-BF28-879F-E7473A812D20}"/>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C4C4F2DA-678C-43A0-B456-567B5A5FDE25}"/>
              </a:ext>
            </a:extLst>
          </p:cNvPr>
          <p:cNvPicPr>
            <a:picLocks noGrp="1" noChangeAspect="1"/>
          </p:cNvPicPr>
          <p:nvPr>
            <p:ph idx="1"/>
          </p:nvPr>
        </p:nvPicPr>
        <p:blipFill>
          <a:blip r:embed="rId2"/>
          <a:stretch>
            <a:fillRect/>
          </a:stretch>
        </p:blipFill>
        <p:spPr>
          <a:xfrm>
            <a:off x="1" y="1"/>
            <a:ext cx="12192000" cy="7015396"/>
          </a:xfrm>
          <a:prstGeom prst="rect">
            <a:avLst/>
          </a:prstGeom>
        </p:spPr>
      </p:pic>
    </p:spTree>
    <p:extLst>
      <p:ext uri="{BB962C8B-B14F-4D97-AF65-F5344CB8AC3E}">
        <p14:creationId xmlns:p14="http://schemas.microsoft.com/office/powerpoint/2010/main" val="9233764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AC43D-8DBF-3261-846F-E9FD74B04C81}"/>
              </a:ext>
            </a:extLst>
          </p:cNvPr>
          <p:cNvSpPr>
            <a:spLocks noGrp="1"/>
          </p:cNvSpPr>
          <p:nvPr>
            <p:ph type="title"/>
          </p:nvPr>
        </p:nvSpPr>
        <p:spPr/>
        <p:txBody>
          <a:bodyPr/>
          <a:lstStyle/>
          <a:p>
            <a:r>
              <a:rPr lang="en-IN" dirty="0"/>
              <a:t>Malthus Theory of Development</a:t>
            </a:r>
          </a:p>
        </p:txBody>
      </p:sp>
      <p:sp>
        <p:nvSpPr>
          <p:cNvPr id="3" name="Content Placeholder 2">
            <a:extLst>
              <a:ext uri="{FF2B5EF4-FFF2-40B4-BE49-F238E27FC236}">
                <a16:creationId xmlns:a16="http://schemas.microsoft.com/office/drawing/2014/main" id="{87BB2829-37C4-572B-55BA-EFABFD30CC96}"/>
              </a:ext>
            </a:extLst>
          </p:cNvPr>
          <p:cNvSpPr>
            <a:spLocks noGrp="1"/>
          </p:cNvSpPr>
          <p:nvPr>
            <p:ph idx="1"/>
          </p:nvPr>
        </p:nvSpPr>
        <p:spPr>
          <a:xfrm>
            <a:off x="0" y="2263514"/>
            <a:ext cx="12192000" cy="4594485"/>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Malthus contends that the process of economic development is not automatic. Rather conscious, deliberate efforts are needed to bring it about.</a:t>
            </a:r>
          </a:p>
          <a:p>
            <a:pPr algn="just">
              <a:lnSpc>
                <a:spcPct val="150000"/>
              </a:lnSpc>
            </a:pPr>
            <a:r>
              <a:rPr lang="en-US" sz="2800" b="0" i="0" dirty="0">
                <a:solidFill>
                  <a:srgbClr val="424142"/>
                </a:solidFill>
                <a:effectLst/>
                <a:latin typeface="Georgia" panose="02040502050405020303" pitchFamily="18" charset="0"/>
              </a:rPr>
              <a:t>Malthus explains that mere increase in population cannot by itself lead to economic development unless there is increase in effective demand. </a:t>
            </a:r>
            <a:endParaRPr lang="en-IN" sz="2800" dirty="0"/>
          </a:p>
        </p:txBody>
      </p:sp>
    </p:spTree>
    <p:extLst>
      <p:ext uri="{BB962C8B-B14F-4D97-AF65-F5344CB8AC3E}">
        <p14:creationId xmlns:p14="http://schemas.microsoft.com/office/powerpoint/2010/main" val="41872562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3EA6D-0ED9-9219-AA9F-BBDB39F527B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B4DA100-5560-AA3A-63BB-19A96AA1E309}"/>
              </a:ext>
            </a:extLst>
          </p:cNvPr>
          <p:cNvSpPr>
            <a:spLocks noGrp="1"/>
          </p:cNvSpPr>
          <p:nvPr>
            <p:ph idx="1"/>
          </p:nvPr>
        </p:nvSpPr>
        <p:spPr>
          <a:xfrm>
            <a:off x="0" y="2218544"/>
            <a:ext cx="12192000" cy="4639456"/>
          </a:xfrm>
        </p:spPr>
        <p:txBody>
          <a:bodyPr>
            <a:noAutofit/>
          </a:bodyPr>
          <a:lstStyle/>
          <a:p>
            <a:pPr algn="just">
              <a:lnSpc>
                <a:spcPct val="150000"/>
              </a:lnSpc>
            </a:pPr>
            <a:r>
              <a:rPr lang="en-US" sz="2800" b="0" i="0" dirty="0">
                <a:solidFill>
                  <a:srgbClr val="424142"/>
                </a:solidFill>
                <a:effectLst/>
                <a:latin typeface="Georgia" panose="02040502050405020303" pitchFamily="18" charset="0"/>
              </a:rPr>
              <a:t>Malthus’s important contribution is in showing that savings in the sense of not consuming is a mere negative act and instead of creating more demand it will lead to a decline in effective demand. </a:t>
            </a:r>
          </a:p>
          <a:p>
            <a:pPr algn="just">
              <a:lnSpc>
                <a:spcPct val="150000"/>
              </a:lnSpc>
            </a:pPr>
            <a:r>
              <a:rPr lang="en-US" sz="2800" b="0" i="0" dirty="0">
                <a:solidFill>
                  <a:srgbClr val="424142"/>
                </a:solidFill>
                <a:effectLst/>
                <a:latin typeface="Georgia" panose="02040502050405020303" pitchFamily="18" charset="0"/>
              </a:rPr>
              <a:t>Only savings which are furnished by increased gains and are invested create an effective demand.</a:t>
            </a:r>
            <a:endParaRPr lang="en-IN" sz="2800" dirty="0"/>
          </a:p>
        </p:txBody>
      </p:sp>
    </p:spTree>
    <p:extLst>
      <p:ext uri="{BB962C8B-B14F-4D97-AF65-F5344CB8AC3E}">
        <p14:creationId xmlns:p14="http://schemas.microsoft.com/office/powerpoint/2010/main" val="30657572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59616-17EC-6478-BE97-8034515DBF6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D9CB253-3580-D9C9-7012-60EB72E3508F}"/>
              </a:ext>
            </a:extLst>
          </p:cNvPr>
          <p:cNvSpPr>
            <a:spLocks noGrp="1"/>
          </p:cNvSpPr>
          <p:nvPr>
            <p:ph idx="1"/>
          </p:nvPr>
        </p:nvSpPr>
        <p:spPr>
          <a:xfrm>
            <a:off x="0" y="2603500"/>
            <a:ext cx="12192000" cy="3416300"/>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Malthus brings out an important fact that in advanced economy, consumption, saving and investment all should expand simultaneously.</a:t>
            </a:r>
            <a:endParaRPr lang="en-IN" sz="2800" dirty="0"/>
          </a:p>
        </p:txBody>
      </p:sp>
    </p:spTree>
    <p:extLst>
      <p:ext uri="{BB962C8B-B14F-4D97-AF65-F5344CB8AC3E}">
        <p14:creationId xmlns:p14="http://schemas.microsoft.com/office/powerpoint/2010/main" val="232578361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E62EE-082C-302F-D1F5-8096CC41F490}"/>
              </a:ext>
            </a:extLst>
          </p:cNvPr>
          <p:cNvSpPr>
            <a:spLocks noGrp="1"/>
          </p:cNvSpPr>
          <p:nvPr>
            <p:ph type="title"/>
          </p:nvPr>
        </p:nvSpPr>
        <p:spPr/>
        <p:txBody>
          <a:bodyPr/>
          <a:lstStyle/>
          <a:p>
            <a:r>
              <a:rPr lang="en-US" dirty="0"/>
              <a:t>Role of Capital</a:t>
            </a:r>
            <a:endParaRPr lang="en-IN" dirty="0"/>
          </a:p>
        </p:txBody>
      </p:sp>
      <p:sp>
        <p:nvSpPr>
          <p:cNvPr id="3" name="Content Placeholder 2">
            <a:extLst>
              <a:ext uri="{FF2B5EF4-FFF2-40B4-BE49-F238E27FC236}">
                <a16:creationId xmlns:a16="http://schemas.microsoft.com/office/drawing/2014/main" id="{1F23E321-BD8E-DEEF-7B5B-CFEAE22D8A70}"/>
              </a:ext>
            </a:extLst>
          </p:cNvPr>
          <p:cNvSpPr>
            <a:spLocks noGrp="1"/>
          </p:cNvSpPr>
          <p:nvPr>
            <p:ph idx="1"/>
          </p:nvPr>
        </p:nvSpPr>
        <p:spPr>
          <a:xfrm>
            <a:off x="0" y="2323475"/>
            <a:ext cx="12192000" cy="4534525"/>
          </a:xfrm>
        </p:spPr>
        <p:txBody>
          <a:bodyPr>
            <a:normAutofit/>
          </a:bodyPr>
          <a:lstStyle/>
          <a:p>
            <a:pPr algn="just">
              <a:lnSpc>
                <a:spcPct val="150000"/>
              </a:lnSpc>
            </a:pPr>
            <a:r>
              <a:rPr lang="en-US" sz="2800" dirty="0">
                <a:latin typeface="Georgia" panose="02040502050405020303" pitchFamily="18" charset="0"/>
              </a:rPr>
              <a:t>Malthus has given more importance to </a:t>
            </a:r>
            <a:r>
              <a:rPr lang="en-US" sz="2800" b="0" i="0" dirty="0">
                <a:solidFill>
                  <a:srgbClr val="424142"/>
                </a:solidFill>
                <a:effectLst/>
                <a:latin typeface="Georgia" panose="02040502050405020303" pitchFamily="18" charset="0"/>
              </a:rPr>
              <a:t>the accumulation of capital for economic development. </a:t>
            </a:r>
          </a:p>
          <a:p>
            <a:pPr algn="just">
              <a:lnSpc>
                <a:spcPct val="150000"/>
              </a:lnSpc>
            </a:pPr>
            <a:r>
              <a:rPr lang="en-US" sz="2800" b="0" i="0" dirty="0">
                <a:solidFill>
                  <a:srgbClr val="424142"/>
                </a:solidFill>
                <a:effectLst/>
                <a:latin typeface="Georgia" panose="02040502050405020303" pitchFamily="18" charset="0"/>
              </a:rPr>
              <a:t>He regards capital as indispensable to development. </a:t>
            </a:r>
          </a:p>
          <a:p>
            <a:pPr algn="just">
              <a:lnSpc>
                <a:spcPct val="150000"/>
              </a:lnSpc>
            </a:pPr>
            <a:r>
              <a:rPr lang="en-US" sz="2800" b="0" i="0" dirty="0">
                <a:solidFill>
                  <a:srgbClr val="424142"/>
                </a:solidFill>
                <a:effectLst/>
                <a:latin typeface="Georgia" panose="02040502050405020303" pitchFamily="18" charset="0"/>
              </a:rPr>
              <a:t>According to him, “no permanent and continued increase of wealth can take place without a continued increase of capital.”</a:t>
            </a:r>
            <a:endParaRPr lang="en-IN" sz="2800" dirty="0"/>
          </a:p>
        </p:txBody>
      </p:sp>
    </p:spTree>
    <p:extLst>
      <p:ext uri="{BB962C8B-B14F-4D97-AF65-F5344CB8AC3E}">
        <p14:creationId xmlns:p14="http://schemas.microsoft.com/office/powerpoint/2010/main" val="7654119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A1BE6-067C-CD44-C939-B7617A1645D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39A8ED3-D70D-EA97-9945-BCE5D6E45DEB}"/>
              </a:ext>
            </a:extLst>
          </p:cNvPr>
          <p:cNvSpPr>
            <a:spLocks noGrp="1"/>
          </p:cNvSpPr>
          <p:nvPr>
            <p:ph idx="1"/>
          </p:nvPr>
        </p:nvSpPr>
        <p:spPr>
          <a:xfrm>
            <a:off x="0" y="2308485"/>
            <a:ext cx="12192000" cy="4549515"/>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Malthus underlined the importance of foreign trade for speeding up economic development. </a:t>
            </a:r>
          </a:p>
          <a:p>
            <a:pPr algn="just">
              <a:lnSpc>
                <a:spcPct val="150000"/>
              </a:lnSpc>
            </a:pPr>
            <a:r>
              <a:rPr lang="en-US" sz="2800" b="0" i="0" dirty="0">
                <a:solidFill>
                  <a:srgbClr val="424142"/>
                </a:solidFill>
                <a:effectLst/>
                <a:latin typeface="Georgia" panose="02040502050405020303" pitchFamily="18" charset="0"/>
              </a:rPr>
              <a:t>Foreign trade provides incentives for investing, since it leads to the extension of the market for the goods produced and for greater division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resulting in increased output.</a:t>
            </a:r>
            <a:endParaRPr lang="en-IN" sz="2800" dirty="0"/>
          </a:p>
        </p:txBody>
      </p:sp>
    </p:spTree>
    <p:extLst>
      <p:ext uri="{BB962C8B-B14F-4D97-AF65-F5344CB8AC3E}">
        <p14:creationId xmlns:p14="http://schemas.microsoft.com/office/powerpoint/2010/main" val="85018346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1888-E94B-55D5-99F4-6E58DDA4CF4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597AA03-C501-07C6-A3DB-707DA877C763}"/>
              </a:ext>
            </a:extLst>
          </p:cNvPr>
          <p:cNvSpPr>
            <a:spLocks noGrp="1"/>
          </p:cNvSpPr>
          <p:nvPr>
            <p:ph idx="1"/>
          </p:nvPr>
        </p:nvSpPr>
        <p:spPr>
          <a:xfrm>
            <a:off x="0" y="2293495"/>
            <a:ext cx="12192000" cy="4564505"/>
          </a:xfrm>
        </p:spPr>
        <p:txBody>
          <a:bodyPr>
            <a:normAutofit/>
          </a:bodyPr>
          <a:lstStyle/>
          <a:p>
            <a:pPr>
              <a:lnSpc>
                <a:spcPct val="150000"/>
              </a:lnSpc>
            </a:pPr>
            <a:r>
              <a:rPr lang="en-US" sz="2800" dirty="0">
                <a:latin typeface="Georgia" panose="02040502050405020303" pitchFamily="18" charset="0"/>
              </a:rPr>
              <a:t>One important fact was brought by Malthus, that as the economy moves forward, there is decline in the relative importance of agriculture.</a:t>
            </a:r>
          </a:p>
          <a:p>
            <a:pPr algn="just">
              <a:lnSpc>
                <a:spcPct val="150000"/>
              </a:lnSpc>
            </a:pPr>
            <a:r>
              <a:rPr lang="en-US" sz="2800" b="0" i="0" dirty="0">
                <a:solidFill>
                  <a:srgbClr val="424142"/>
                </a:solidFill>
                <a:effectLst/>
                <a:latin typeface="Georgia" panose="02040502050405020303" pitchFamily="18" charset="0"/>
              </a:rPr>
              <a:t>Naturally, </a:t>
            </a:r>
            <a:r>
              <a:rPr lang="en-US" sz="2800" b="0" i="0">
                <a:solidFill>
                  <a:srgbClr val="424142"/>
                </a:solidFill>
                <a:effectLst/>
                <a:latin typeface="Georgia" panose="02040502050405020303" pitchFamily="18" charset="0"/>
              </a:rPr>
              <a:t>agriculture </a:t>
            </a:r>
            <a:r>
              <a:rPr lang="en-US" sz="2800">
                <a:solidFill>
                  <a:srgbClr val="424142"/>
                </a:solidFill>
                <a:latin typeface="Georgia" panose="02040502050405020303" pitchFamily="18" charset="0"/>
              </a:rPr>
              <a:t>disappears </a:t>
            </a:r>
            <a:r>
              <a:rPr lang="en-US" sz="2800" b="0" i="0" dirty="0">
                <a:solidFill>
                  <a:srgbClr val="424142"/>
                </a:solidFill>
                <a:effectLst/>
                <a:latin typeface="Georgia" panose="02040502050405020303" pitchFamily="18" charset="0"/>
              </a:rPr>
              <a:t>by the speedier development of industries, as in developing </a:t>
            </a:r>
            <a:r>
              <a:rPr lang="en-US" sz="2800" dirty="0">
                <a:solidFill>
                  <a:srgbClr val="424142"/>
                </a:solidFill>
                <a:latin typeface="Georgia" panose="02040502050405020303" pitchFamily="18" charset="0"/>
              </a:rPr>
              <a:t>countries, Economic development </a:t>
            </a:r>
            <a:r>
              <a:rPr lang="en-US" sz="2800" b="0" i="0" dirty="0">
                <a:solidFill>
                  <a:srgbClr val="424142"/>
                </a:solidFill>
                <a:effectLst/>
                <a:latin typeface="Georgia" panose="02040502050405020303" pitchFamily="18" charset="0"/>
              </a:rPr>
              <a:t>is regarded as synonymous with the development of industries.</a:t>
            </a:r>
          </a:p>
        </p:txBody>
      </p:sp>
    </p:spTree>
    <p:extLst>
      <p:ext uri="{BB962C8B-B14F-4D97-AF65-F5344CB8AC3E}">
        <p14:creationId xmlns:p14="http://schemas.microsoft.com/office/powerpoint/2010/main" val="27246880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60512-78F4-0B12-962E-B1CB4AA1AA0B}"/>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C2F766A-FD87-2656-DD6C-7F626B4BDDB8}"/>
              </a:ext>
            </a:extLst>
          </p:cNvPr>
          <p:cNvSpPr>
            <a:spLocks noGrp="1"/>
          </p:cNvSpPr>
          <p:nvPr>
            <p:ph idx="1"/>
          </p:nvPr>
        </p:nvSpPr>
        <p:spPr>
          <a:xfrm>
            <a:off x="0" y="2348666"/>
            <a:ext cx="12192000" cy="4509333"/>
          </a:xfrm>
        </p:spPr>
        <p:txBody>
          <a:bodyPr/>
          <a:lstStyle/>
          <a:p>
            <a:pPr algn="just">
              <a:lnSpc>
                <a:spcPct val="150000"/>
              </a:lnSpc>
            </a:pPr>
            <a:r>
              <a:rPr lang="en-US" sz="2800" dirty="0">
                <a:solidFill>
                  <a:srgbClr val="424142"/>
                </a:solidFill>
                <a:latin typeface="Georgia" panose="02040502050405020303" pitchFamily="18" charset="0"/>
              </a:rPr>
              <a:t>So, Malthus suggested for land reform for the expansion of agricultural output.</a:t>
            </a:r>
          </a:p>
          <a:p>
            <a:pPr algn="just">
              <a:lnSpc>
                <a:spcPct val="150000"/>
              </a:lnSpc>
            </a:pPr>
            <a:r>
              <a:rPr lang="en-US" sz="2800" dirty="0">
                <a:solidFill>
                  <a:srgbClr val="424142"/>
                </a:solidFill>
                <a:latin typeface="Georgia" panose="02040502050405020303" pitchFamily="18" charset="0"/>
              </a:rPr>
              <a:t>That’s why Malthus advocated for dualism in the developing countries.</a:t>
            </a:r>
          </a:p>
          <a:p>
            <a:pPr algn="just">
              <a:lnSpc>
                <a:spcPct val="150000"/>
              </a:lnSpc>
            </a:pPr>
            <a:r>
              <a:rPr lang="en-US" sz="2800" b="0" i="0" dirty="0">
                <a:solidFill>
                  <a:srgbClr val="424142"/>
                </a:solidFill>
                <a:effectLst/>
                <a:latin typeface="Georgia" panose="02040502050405020303" pitchFamily="18" charset="0"/>
              </a:rPr>
              <a:t>He envisaged the economy as consisting of the two major sectors, viz., the agricultural sector and the industrial sector.</a:t>
            </a:r>
            <a:endParaRPr lang="en-IN" sz="2800" dirty="0"/>
          </a:p>
          <a:p>
            <a:endParaRPr lang="en-IN" dirty="0"/>
          </a:p>
        </p:txBody>
      </p:sp>
    </p:spTree>
    <p:extLst>
      <p:ext uri="{BB962C8B-B14F-4D97-AF65-F5344CB8AC3E}">
        <p14:creationId xmlns:p14="http://schemas.microsoft.com/office/powerpoint/2010/main" val="399374240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D58F7-977C-00AC-6D70-F5F9BB196AB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50F00B0-7EDA-CA38-B31D-15E899C287F7}"/>
              </a:ext>
            </a:extLst>
          </p:cNvPr>
          <p:cNvSpPr>
            <a:spLocks noGrp="1"/>
          </p:cNvSpPr>
          <p:nvPr>
            <p:ph idx="1"/>
          </p:nvPr>
        </p:nvSpPr>
        <p:spPr>
          <a:xfrm>
            <a:off x="0" y="2323475"/>
            <a:ext cx="12192000" cy="4534525"/>
          </a:xfrm>
        </p:spPr>
        <p:txBody>
          <a:bodyPr>
            <a:normAutofit/>
          </a:bodyPr>
          <a:lstStyle/>
          <a:p>
            <a:pPr marL="0" indent="0" algn="just">
              <a:lnSpc>
                <a:spcPct val="150000"/>
              </a:lnSpc>
              <a:buNone/>
            </a:pPr>
            <a:endParaRPr lang="en-US" sz="2800" b="0" i="0" dirty="0">
              <a:solidFill>
                <a:srgbClr val="424142"/>
              </a:solidFill>
              <a:effectLst/>
              <a:latin typeface="Georgia" panose="02040502050405020303" pitchFamily="18" charset="0"/>
            </a:endParaRPr>
          </a:p>
          <a:p>
            <a:pPr algn="just">
              <a:lnSpc>
                <a:spcPct val="150000"/>
              </a:lnSpc>
            </a:pPr>
            <a:r>
              <a:rPr lang="en-US" sz="2800" b="0" i="0" dirty="0">
                <a:solidFill>
                  <a:srgbClr val="424142"/>
                </a:solidFill>
                <a:effectLst/>
                <a:latin typeface="Georgia" panose="02040502050405020303" pitchFamily="18" charset="0"/>
              </a:rPr>
              <a:t>The law of increasing returns operated in the industrial sector, whereas the agricultural sector was subject to the law of diminishing returns, the rate of technological progress being responsible for this difference.</a:t>
            </a:r>
            <a:endParaRPr lang="en-IN" sz="2800" dirty="0"/>
          </a:p>
        </p:txBody>
      </p:sp>
    </p:spTree>
    <p:extLst>
      <p:ext uri="{BB962C8B-B14F-4D97-AF65-F5344CB8AC3E}">
        <p14:creationId xmlns:p14="http://schemas.microsoft.com/office/powerpoint/2010/main" val="1460604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6DD46-DE5B-162A-44E0-4DFBDB33194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B0E536A-C03B-6D07-C5C4-096F1ECE31C7}"/>
              </a:ext>
            </a:extLst>
          </p:cNvPr>
          <p:cNvSpPr>
            <a:spLocks noGrp="1"/>
          </p:cNvSpPr>
          <p:nvPr>
            <p:ph idx="1"/>
          </p:nvPr>
        </p:nvSpPr>
        <p:spPr/>
        <p:txBody>
          <a:bodyPr>
            <a:normAutofit/>
          </a:bodyPr>
          <a:lstStyle/>
          <a:p>
            <a:pPr algn="just"/>
            <a:r>
              <a:rPr lang="en-US" sz="2800" b="0" i="0" dirty="0">
                <a:solidFill>
                  <a:srgbClr val="424142"/>
                </a:solidFill>
                <a:effectLst/>
                <a:latin typeface="Georgia" panose="02040502050405020303" pitchFamily="18" charset="0"/>
              </a:rPr>
              <a:t>Adam Smith believed that it is safe to leave the economy to be propelled, regulated and controlled by invisible hand i.e. the forces of competition motivated by self interest be allowed to play their part in minimizing the volume of savings for development.</a:t>
            </a:r>
            <a:endParaRPr lang="en-IN" sz="2800" dirty="0"/>
          </a:p>
        </p:txBody>
      </p:sp>
    </p:spTree>
    <p:extLst>
      <p:ext uri="{BB962C8B-B14F-4D97-AF65-F5344CB8AC3E}">
        <p14:creationId xmlns:p14="http://schemas.microsoft.com/office/powerpoint/2010/main" val="242960050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63505-8523-39F6-54E3-4BC0CB9C64D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5ACD70F-45AE-7BAD-3CD5-D468619FC236}"/>
              </a:ext>
            </a:extLst>
          </p:cNvPr>
          <p:cNvSpPr>
            <a:spLocks noGrp="1"/>
          </p:cNvSpPr>
          <p:nvPr>
            <p:ph idx="1"/>
          </p:nvPr>
        </p:nvSpPr>
        <p:spPr>
          <a:xfrm>
            <a:off x="194872" y="2248525"/>
            <a:ext cx="11997128" cy="4609475"/>
          </a:xfrm>
        </p:spPr>
        <p:txBody>
          <a:bodyPr>
            <a:normAutofit lnSpcReduction="10000"/>
          </a:bodyPr>
          <a:lstStyle/>
          <a:p>
            <a:pPr algn="just">
              <a:lnSpc>
                <a:spcPct val="150000"/>
              </a:lnSpc>
            </a:pPr>
            <a:r>
              <a:rPr lang="en-US" sz="2800" dirty="0">
                <a:latin typeface="Georgia" panose="02040502050405020303" pitchFamily="18" charset="0"/>
              </a:rPr>
              <a:t>As development of both the sectors are dependent on each other,  if </a:t>
            </a:r>
            <a:r>
              <a:rPr lang="en-US" sz="2800" b="0" i="0" dirty="0">
                <a:solidFill>
                  <a:srgbClr val="424142"/>
                </a:solidFill>
                <a:effectLst/>
                <a:latin typeface="Georgia" panose="02040502050405020303" pitchFamily="18" charset="0"/>
              </a:rPr>
              <a:t>one of these sectors lags behind, it retards the development of the other sector.</a:t>
            </a:r>
          </a:p>
          <a:p>
            <a:pPr algn="just">
              <a:lnSpc>
                <a:spcPct val="150000"/>
              </a:lnSpc>
            </a:pPr>
            <a:r>
              <a:rPr lang="en-US" sz="2800" b="0" i="0">
                <a:solidFill>
                  <a:srgbClr val="424142"/>
                </a:solidFill>
                <a:effectLst/>
                <a:latin typeface="Georgia" panose="02040502050405020303" pitchFamily="18" charset="0"/>
              </a:rPr>
              <a:t>The development of the industrial sector of underdeveloped countries is limited by the poverty of the agricultural sector. </a:t>
            </a:r>
            <a:r>
              <a:rPr lang="en-US" sz="2800" b="0" i="0" dirty="0">
                <a:solidFill>
                  <a:srgbClr val="424142"/>
                </a:solidFill>
                <a:effectLst/>
                <a:latin typeface="Georgia" panose="02040502050405020303" pitchFamily="18" charset="0"/>
              </a:rPr>
              <a:t>This is due to the fact that the lack of purchasing power in the rural masses reduces effective demand in the economy and retards its growth.</a:t>
            </a:r>
            <a:endParaRPr lang="en-IN" sz="2800" dirty="0">
              <a:latin typeface="Georgia" panose="02040502050405020303" pitchFamily="18" charset="0"/>
            </a:endParaRPr>
          </a:p>
        </p:txBody>
      </p:sp>
    </p:spTree>
    <p:extLst>
      <p:ext uri="{BB962C8B-B14F-4D97-AF65-F5344CB8AC3E}">
        <p14:creationId xmlns:p14="http://schemas.microsoft.com/office/powerpoint/2010/main" val="225404533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2545F-4882-3241-D7CE-00A4BFF713B1}"/>
              </a:ext>
            </a:extLst>
          </p:cNvPr>
          <p:cNvSpPr>
            <a:spLocks noGrp="1"/>
          </p:cNvSpPr>
          <p:nvPr>
            <p:ph type="title"/>
          </p:nvPr>
        </p:nvSpPr>
        <p:spPr>
          <a:xfrm>
            <a:off x="1154954" y="973668"/>
            <a:ext cx="10147630" cy="706964"/>
          </a:xfrm>
        </p:spPr>
        <p:txBody>
          <a:bodyPr/>
          <a:lstStyle/>
          <a:p>
            <a:r>
              <a:rPr lang="en-IN" b="1" i="0" dirty="0">
                <a:effectLst/>
                <a:latin typeface="Georgia" panose="02040502050405020303" pitchFamily="18" charset="0"/>
              </a:rPr>
              <a:t>Assessment of Malthus’s Contributions:</a:t>
            </a:r>
            <a:br>
              <a:rPr lang="en-IN" b="1" i="0" dirty="0">
                <a:effectLst/>
                <a:latin typeface="Georgia" panose="02040502050405020303" pitchFamily="18" charset="0"/>
              </a:rPr>
            </a:br>
            <a:endParaRPr lang="en-IN" dirty="0"/>
          </a:p>
        </p:txBody>
      </p:sp>
      <p:sp>
        <p:nvSpPr>
          <p:cNvPr id="3" name="Content Placeholder 2">
            <a:extLst>
              <a:ext uri="{FF2B5EF4-FFF2-40B4-BE49-F238E27FC236}">
                <a16:creationId xmlns:a16="http://schemas.microsoft.com/office/drawing/2014/main" id="{36257927-0F9C-3BA9-A2BB-EB36E014BD5C}"/>
              </a:ext>
            </a:extLst>
          </p:cNvPr>
          <p:cNvSpPr>
            <a:spLocks noGrp="1"/>
          </p:cNvSpPr>
          <p:nvPr>
            <p:ph idx="1"/>
          </p:nvPr>
        </p:nvSpPr>
        <p:spPr>
          <a:xfrm>
            <a:off x="0" y="2323475"/>
            <a:ext cx="12192000" cy="4534525"/>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There is no doubt that Malthus made a valuable contribution to the theory of economic development.</a:t>
            </a:r>
          </a:p>
          <a:p>
            <a:pPr algn="just">
              <a:lnSpc>
                <a:spcPct val="150000"/>
              </a:lnSpc>
            </a:pPr>
            <a:r>
              <a:rPr lang="en-US" sz="2800" b="0" i="0" dirty="0">
                <a:solidFill>
                  <a:srgbClr val="424142"/>
                </a:solidFill>
                <a:effectLst/>
                <a:latin typeface="Georgia" panose="02040502050405020303" pitchFamily="18" charset="0"/>
              </a:rPr>
              <a:t>A great deal of what he wrote on the subject is applicable to an underdeveloped economy, especially relating to the theory of dualism.</a:t>
            </a:r>
            <a:endParaRPr lang="en-IN" sz="2800" dirty="0"/>
          </a:p>
        </p:txBody>
      </p:sp>
    </p:spTree>
    <p:extLst>
      <p:ext uri="{BB962C8B-B14F-4D97-AF65-F5344CB8AC3E}">
        <p14:creationId xmlns:p14="http://schemas.microsoft.com/office/powerpoint/2010/main" val="31640597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C27C9-91B0-7363-87AD-6AC2699AE26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197FC74-B4F5-48E6-BB20-356B99948780}"/>
              </a:ext>
            </a:extLst>
          </p:cNvPr>
          <p:cNvSpPr>
            <a:spLocks noGrp="1"/>
          </p:cNvSpPr>
          <p:nvPr>
            <p:ph idx="1"/>
          </p:nvPr>
        </p:nvSpPr>
        <p:spPr>
          <a:xfrm>
            <a:off x="0" y="2603500"/>
            <a:ext cx="12192000" cy="4254500"/>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It has been pointed out by the critics of Malthus’s theory of economic development; he concentrates on explaining the factors which hinder growth rather than the factors that promote economic progress.</a:t>
            </a:r>
            <a:endParaRPr lang="en-IN" sz="2800" dirty="0"/>
          </a:p>
        </p:txBody>
      </p:sp>
    </p:spTree>
    <p:extLst>
      <p:ext uri="{BB962C8B-B14F-4D97-AF65-F5344CB8AC3E}">
        <p14:creationId xmlns:p14="http://schemas.microsoft.com/office/powerpoint/2010/main" val="307677000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B4AF4-5AF4-49A0-FD8E-CBD15E70DFF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566AB11-97B4-1859-9E01-7823D0740071}"/>
              </a:ext>
            </a:extLst>
          </p:cNvPr>
          <p:cNvSpPr>
            <a:spLocks noGrp="1"/>
          </p:cNvSpPr>
          <p:nvPr>
            <p:ph idx="1"/>
          </p:nvPr>
        </p:nvSpPr>
        <p:spPr>
          <a:xfrm>
            <a:off x="0" y="2248525"/>
            <a:ext cx="12192000" cy="4609475"/>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However, some elements of his theory make positive contribution to the growth process. For example, he considers production and distribution as the two grand elements of economic growth. </a:t>
            </a:r>
            <a:endParaRPr lang="en-IN" sz="2800" dirty="0"/>
          </a:p>
        </p:txBody>
      </p:sp>
    </p:spTree>
    <p:extLst>
      <p:ext uri="{BB962C8B-B14F-4D97-AF65-F5344CB8AC3E}">
        <p14:creationId xmlns:p14="http://schemas.microsoft.com/office/powerpoint/2010/main" val="12950362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E99D5-DBC1-CA7A-A4A8-651C9E2A6BEB}"/>
              </a:ext>
            </a:extLst>
          </p:cNvPr>
          <p:cNvSpPr>
            <a:spLocks noGrp="1"/>
          </p:cNvSpPr>
          <p:nvPr>
            <p:ph type="title"/>
          </p:nvPr>
        </p:nvSpPr>
        <p:spPr>
          <a:xfrm>
            <a:off x="464695" y="479685"/>
            <a:ext cx="11122701" cy="1200947"/>
          </a:xfrm>
        </p:spPr>
        <p:txBody>
          <a:bodyPr/>
          <a:lstStyle/>
          <a:p>
            <a:r>
              <a:rPr lang="en-US" b="1" i="0" dirty="0">
                <a:solidFill>
                  <a:schemeClr val="bg1"/>
                </a:solidFill>
                <a:effectLst/>
                <a:latin typeface="Georgia" panose="02040502050405020303" pitchFamily="18" charset="0"/>
              </a:rPr>
              <a:t>policy implications to promote economic development by Malthus</a:t>
            </a:r>
            <a:endParaRPr lang="en-IN" dirty="0">
              <a:solidFill>
                <a:schemeClr val="bg1"/>
              </a:solidFill>
            </a:endParaRPr>
          </a:p>
        </p:txBody>
      </p:sp>
      <p:sp>
        <p:nvSpPr>
          <p:cNvPr id="3" name="Content Placeholder 2">
            <a:extLst>
              <a:ext uri="{FF2B5EF4-FFF2-40B4-BE49-F238E27FC236}">
                <a16:creationId xmlns:a16="http://schemas.microsoft.com/office/drawing/2014/main" id="{BD0608DA-2183-7868-33B1-68AC85D3358C}"/>
              </a:ext>
            </a:extLst>
          </p:cNvPr>
          <p:cNvSpPr>
            <a:spLocks noGrp="1"/>
          </p:cNvSpPr>
          <p:nvPr>
            <p:ph idx="1"/>
          </p:nvPr>
        </p:nvSpPr>
        <p:spPr>
          <a:xfrm>
            <a:off x="0" y="2338466"/>
            <a:ext cx="12192000" cy="4519534"/>
          </a:xfrm>
        </p:spPr>
        <p:txBody>
          <a:bodyPr>
            <a:normAutofit/>
          </a:bodyPr>
          <a:lstStyle/>
          <a:p>
            <a:endParaRPr lang="en-US" sz="2800" dirty="0"/>
          </a:p>
          <a:p>
            <a:endParaRPr lang="en-US" sz="2800" dirty="0"/>
          </a:p>
          <a:p>
            <a:pPr>
              <a:lnSpc>
                <a:spcPct val="150000"/>
              </a:lnSpc>
            </a:pPr>
            <a:r>
              <a:rPr lang="en-US" sz="2800" dirty="0"/>
              <a:t>Balanced Growth</a:t>
            </a:r>
          </a:p>
          <a:p>
            <a:pPr>
              <a:lnSpc>
                <a:spcPct val="150000"/>
              </a:lnSpc>
            </a:pPr>
            <a:r>
              <a:rPr lang="en-US" sz="2800" dirty="0"/>
              <a:t>Raising Effective Demand</a:t>
            </a:r>
            <a:endParaRPr lang="en-IN" sz="2800" dirty="0"/>
          </a:p>
        </p:txBody>
      </p:sp>
    </p:spTree>
    <p:extLst>
      <p:ext uri="{BB962C8B-B14F-4D97-AF65-F5344CB8AC3E}">
        <p14:creationId xmlns:p14="http://schemas.microsoft.com/office/powerpoint/2010/main" val="19923116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327BB-219E-E487-5F7A-BBF158329F8A}"/>
              </a:ext>
            </a:extLst>
          </p:cNvPr>
          <p:cNvSpPr>
            <a:spLocks noGrp="1"/>
          </p:cNvSpPr>
          <p:nvPr>
            <p:ph type="title"/>
          </p:nvPr>
        </p:nvSpPr>
        <p:spPr/>
        <p:txBody>
          <a:bodyPr/>
          <a:lstStyle/>
          <a:p>
            <a:r>
              <a:rPr lang="en-US" dirty="0"/>
              <a:t>Balanced Growth</a:t>
            </a:r>
            <a:endParaRPr lang="en-IN" dirty="0"/>
          </a:p>
        </p:txBody>
      </p:sp>
      <p:sp>
        <p:nvSpPr>
          <p:cNvPr id="3" name="Content Placeholder 2">
            <a:extLst>
              <a:ext uri="{FF2B5EF4-FFF2-40B4-BE49-F238E27FC236}">
                <a16:creationId xmlns:a16="http://schemas.microsoft.com/office/drawing/2014/main" id="{1394D6D4-B7B7-8F7A-1C8D-5F9D5DE94513}"/>
              </a:ext>
            </a:extLst>
          </p:cNvPr>
          <p:cNvSpPr>
            <a:spLocks noGrp="1"/>
          </p:cNvSpPr>
          <p:nvPr>
            <p:ph idx="1"/>
          </p:nvPr>
        </p:nvSpPr>
        <p:spPr>
          <a:xfrm>
            <a:off x="0" y="2278505"/>
            <a:ext cx="12192000" cy="4579495"/>
          </a:xfrm>
        </p:spPr>
        <p:txBody>
          <a:bodyPr>
            <a:normAutofit lnSpcReduction="10000"/>
          </a:bodyPr>
          <a:lstStyle/>
          <a:p>
            <a:pPr algn="just">
              <a:lnSpc>
                <a:spcPct val="150000"/>
              </a:lnSpc>
            </a:pPr>
            <a:r>
              <a:rPr lang="en-US" sz="2800" b="0" i="0" dirty="0">
                <a:solidFill>
                  <a:srgbClr val="424142"/>
                </a:solidFill>
                <a:effectLst/>
                <a:latin typeface="Georgia" panose="02040502050405020303" pitchFamily="18" charset="0"/>
              </a:rPr>
              <a:t>Malthus opined, an economy consisting of two sectors i.e. industrial and agricultural.</a:t>
            </a:r>
          </a:p>
          <a:p>
            <a:pPr algn="just">
              <a:lnSpc>
                <a:spcPct val="150000"/>
              </a:lnSpc>
            </a:pPr>
            <a:r>
              <a:rPr lang="en-US" sz="2800" b="0" i="0" dirty="0">
                <a:solidFill>
                  <a:srgbClr val="424142"/>
                </a:solidFill>
                <a:effectLst/>
                <a:latin typeface="Georgia" panose="02040502050405020303" pitchFamily="18" charset="0"/>
              </a:rPr>
              <a:t>It is the technological progress which can lead to economic development in both sectors.</a:t>
            </a:r>
          </a:p>
          <a:p>
            <a:pPr algn="just">
              <a:lnSpc>
                <a:spcPct val="150000"/>
              </a:lnSpc>
            </a:pPr>
            <a:r>
              <a:rPr lang="en-US" sz="2800" b="0" i="0" dirty="0">
                <a:solidFill>
                  <a:srgbClr val="424142"/>
                </a:solidFill>
                <a:effectLst/>
                <a:latin typeface="Georgia" panose="02040502050405020303" pitchFamily="18" charset="0"/>
              </a:rPr>
              <a:t>The agricultural output is subject to diminishing returns. In such an economy, economic development starts with its capital investment in agriculture. </a:t>
            </a:r>
            <a:endParaRPr lang="en-IN" sz="2800" dirty="0"/>
          </a:p>
        </p:txBody>
      </p:sp>
    </p:spTree>
    <p:extLst>
      <p:ext uri="{BB962C8B-B14F-4D97-AF65-F5344CB8AC3E}">
        <p14:creationId xmlns:p14="http://schemas.microsoft.com/office/powerpoint/2010/main" val="32084080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8D34F-4A18-686C-F5B7-7C7D021B455A}"/>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4165EF8-D8A5-C8A9-880E-0EDC069D8FB3}"/>
              </a:ext>
            </a:extLst>
          </p:cNvPr>
          <p:cNvSpPr>
            <a:spLocks noGrp="1"/>
          </p:cNvSpPr>
          <p:nvPr>
            <p:ph idx="1"/>
          </p:nvPr>
        </p:nvSpPr>
        <p:spPr>
          <a:xfrm>
            <a:off x="0" y="2068643"/>
            <a:ext cx="12192000" cy="4789357"/>
          </a:xfrm>
        </p:spPr>
        <p:txBody>
          <a:bodyPr>
            <a:normAutofit fontScale="92500"/>
          </a:bodyPr>
          <a:lstStyle/>
          <a:p>
            <a:pPr algn="just">
              <a:lnSpc>
                <a:spcPct val="150000"/>
              </a:lnSpc>
            </a:pPr>
            <a:r>
              <a:rPr lang="en-US" sz="2800" dirty="0">
                <a:solidFill>
                  <a:srgbClr val="424142"/>
                </a:solidFill>
                <a:latin typeface="Georgia" panose="02040502050405020303" pitchFamily="18" charset="0"/>
              </a:rPr>
              <a:t>T</a:t>
            </a:r>
            <a:r>
              <a:rPr lang="en-US" sz="2800" b="0" i="0" dirty="0">
                <a:solidFill>
                  <a:srgbClr val="424142"/>
                </a:solidFill>
                <a:effectLst/>
                <a:latin typeface="Georgia" panose="02040502050405020303" pitchFamily="18" charset="0"/>
              </a:rPr>
              <a:t>o avoid the operation of the law of diminishing returns in agriculture, population growth should be absorbed in industrial sector as more opportunities for profitable investment exist only in the industrial sector.</a:t>
            </a:r>
          </a:p>
          <a:p>
            <a:pPr algn="just">
              <a:lnSpc>
                <a:spcPct val="150000"/>
              </a:lnSpc>
            </a:pPr>
            <a:r>
              <a:rPr lang="en-US" sz="2800" dirty="0">
                <a:solidFill>
                  <a:srgbClr val="424142"/>
                </a:solidFill>
                <a:latin typeface="Georgia" panose="02040502050405020303" pitchFamily="18" charset="0"/>
              </a:rPr>
              <a:t>T</a:t>
            </a:r>
            <a:r>
              <a:rPr lang="en-US" sz="2800" b="0" i="0" dirty="0">
                <a:solidFill>
                  <a:srgbClr val="424142"/>
                </a:solidFill>
                <a:effectLst/>
                <a:latin typeface="Georgia" panose="02040502050405020303" pitchFamily="18" charset="0"/>
              </a:rPr>
              <a:t>his requires heavy capital investment and rapid technological progress in the industrial sector. </a:t>
            </a:r>
          </a:p>
          <a:p>
            <a:pPr algn="just">
              <a:lnSpc>
                <a:spcPct val="150000"/>
              </a:lnSpc>
            </a:pPr>
            <a:r>
              <a:rPr lang="en-US" sz="2800" b="0" i="0" dirty="0">
                <a:solidFill>
                  <a:srgbClr val="424142"/>
                </a:solidFill>
                <a:effectLst/>
                <a:latin typeface="Georgia" panose="02040502050405020303" pitchFamily="18" charset="0"/>
              </a:rPr>
              <a:t>Thus, in a dualistic economy comprising agricultural and industrial sectors, economic development means the balanced growth of both the sectors.</a:t>
            </a:r>
            <a:endParaRPr lang="en-IN" sz="2800" dirty="0"/>
          </a:p>
        </p:txBody>
      </p:sp>
    </p:spTree>
    <p:extLst>
      <p:ext uri="{BB962C8B-B14F-4D97-AF65-F5344CB8AC3E}">
        <p14:creationId xmlns:p14="http://schemas.microsoft.com/office/powerpoint/2010/main" val="196068685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DC8FD-2BD8-7C8B-459F-A0C1059A86AF}"/>
              </a:ext>
            </a:extLst>
          </p:cNvPr>
          <p:cNvSpPr>
            <a:spLocks noGrp="1"/>
          </p:cNvSpPr>
          <p:nvPr>
            <p:ph type="title"/>
          </p:nvPr>
        </p:nvSpPr>
        <p:spPr/>
        <p:txBody>
          <a:bodyPr/>
          <a:lstStyle/>
          <a:p>
            <a:r>
              <a:rPr lang="en-US" dirty="0"/>
              <a:t>Raising Effective Demand</a:t>
            </a:r>
            <a:endParaRPr lang="en-IN" dirty="0"/>
          </a:p>
        </p:txBody>
      </p:sp>
      <p:sp>
        <p:nvSpPr>
          <p:cNvPr id="3" name="Content Placeholder 2">
            <a:extLst>
              <a:ext uri="{FF2B5EF4-FFF2-40B4-BE49-F238E27FC236}">
                <a16:creationId xmlns:a16="http://schemas.microsoft.com/office/drawing/2014/main" id="{2B1A0A08-82E4-B41F-9AB5-1672D8A0158B}"/>
              </a:ext>
            </a:extLst>
          </p:cNvPr>
          <p:cNvSpPr>
            <a:spLocks noGrp="1"/>
          </p:cNvSpPr>
          <p:nvPr>
            <p:ph idx="1"/>
          </p:nvPr>
        </p:nvSpPr>
        <p:spPr>
          <a:xfrm>
            <a:off x="0" y="2338466"/>
            <a:ext cx="12192000" cy="4519534"/>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Technological progress can lead to economic development only when there is increase in effective demand in an economy.</a:t>
            </a:r>
            <a:endParaRPr lang="en-IN" sz="2800" dirty="0"/>
          </a:p>
        </p:txBody>
      </p:sp>
    </p:spTree>
    <p:extLst>
      <p:ext uri="{BB962C8B-B14F-4D97-AF65-F5344CB8AC3E}">
        <p14:creationId xmlns:p14="http://schemas.microsoft.com/office/powerpoint/2010/main" val="315705456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7DE4A-04CE-E3CA-50C6-B318CA680A6A}"/>
              </a:ext>
            </a:extLst>
          </p:cNvPr>
          <p:cNvSpPr>
            <a:spLocks noGrp="1"/>
          </p:cNvSpPr>
          <p:nvPr>
            <p:ph type="title"/>
          </p:nvPr>
        </p:nvSpPr>
        <p:spPr>
          <a:xfrm>
            <a:off x="524656" y="524655"/>
            <a:ext cx="11017770" cy="1618937"/>
          </a:xfrm>
        </p:spPr>
        <p:txBody>
          <a:bodyPr/>
          <a:lstStyle/>
          <a:p>
            <a:r>
              <a:rPr lang="en-US" dirty="0"/>
              <a:t>Measures to Increase Effective Demand by Malthus</a:t>
            </a:r>
            <a:endParaRPr lang="en-IN" dirty="0"/>
          </a:p>
        </p:txBody>
      </p:sp>
      <p:sp>
        <p:nvSpPr>
          <p:cNvPr id="3" name="Content Placeholder 2">
            <a:extLst>
              <a:ext uri="{FF2B5EF4-FFF2-40B4-BE49-F238E27FC236}">
                <a16:creationId xmlns:a16="http://schemas.microsoft.com/office/drawing/2014/main" id="{0E37C5F9-FDFA-C138-B95A-E8A1C8BC3D82}"/>
              </a:ext>
            </a:extLst>
          </p:cNvPr>
          <p:cNvSpPr>
            <a:spLocks noGrp="1"/>
          </p:cNvSpPr>
          <p:nvPr>
            <p:ph idx="1"/>
          </p:nvPr>
        </p:nvSpPr>
        <p:spPr>
          <a:xfrm>
            <a:off x="0" y="2293495"/>
            <a:ext cx="12082072" cy="4564505"/>
          </a:xfrm>
        </p:spPr>
        <p:txBody>
          <a:bodyPr>
            <a:normAutofit/>
          </a:bodyPr>
          <a:lstStyle/>
          <a:p>
            <a:pPr algn="just">
              <a:lnSpc>
                <a:spcPct val="150000"/>
              </a:lnSpc>
            </a:pPr>
            <a:r>
              <a:rPr lang="en-US" sz="2800" b="1" i="0" dirty="0">
                <a:solidFill>
                  <a:srgbClr val="424142"/>
                </a:solidFill>
                <a:effectLst/>
                <a:latin typeface="Georgia" panose="02040502050405020303" pitchFamily="18" charset="0"/>
              </a:rPr>
              <a:t>Equal Distribution of Wealth &amp; Landed Property</a:t>
            </a:r>
          </a:p>
          <a:p>
            <a:pPr algn="just">
              <a:lnSpc>
                <a:spcPct val="150000"/>
              </a:lnSpc>
              <a:buFont typeface="Arial" panose="020B0604020202020204" pitchFamily="34" charset="0"/>
              <a:buChar char="•"/>
            </a:pPr>
            <a:r>
              <a:rPr lang="en-US" sz="2800" b="0" i="0" dirty="0">
                <a:solidFill>
                  <a:srgbClr val="424142"/>
                </a:solidFill>
                <a:effectLst/>
                <a:latin typeface="Georgia" panose="02040502050405020303" pitchFamily="18" charset="0"/>
              </a:rPr>
              <a:t>Malthus believed that moderately rich people can raise effective demand more than one millionaire among the poor masses. </a:t>
            </a:r>
          </a:p>
          <a:p>
            <a:pPr algn="just">
              <a:lnSpc>
                <a:spcPct val="150000"/>
              </a:lnSpc>
              <a:buFont typeface="Arial" panose="020B0604020202020204" pitchFamily="34" charset="0"/>
              <a:buChar char="•"/>
            </a:pPr>
            <a:r>
              <a:rPr lang="en-US" sz="2800" b="0" i="0" dirty="0">
                <a:solidFill>
                  <a:srgbClr val="424142"/>
                </a:solidFill>
                <a:effectLst/>
                <a:latin typeface="Georgia" panose="02040502050405020303" pitchFamily="18" charset="0"/>
              </a:rPr>
              <a:t>He favored a more equitable distribution of landed property for that would increase effective demand as well as production.</a:t>
            </a:r>
            <a:endParaRPr lang="en-IN" sz="2800" dirty="0"/>
          </a:p>
        </p:txBody>
      </p:sp>
    </p:spTree>
    <p:extLst>
      <p:ext uri="{BB962C8B-B14F-4D97-AF65-F5344CB8AC3E}">
        <p14:creationId xmlns:p14="http://schemas.microsoft.com/office/powerpoint/2010/main" val="270870768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A3530-6ABA-46C8-DB3E-B01B265CFF9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E9BE35D-7B18-40FA-18EE-29C1D449E73A}"/>
              </a:ext>
            </a:extLst>
          </p:cNvPr>
          <p:cNvSpPr>
            <a:spLocks noGrp="1"/>
          </p:cNvSpPr>
          <p:nvPr>
            <p:ph idx="1"/>
          </p:nvPr>
        </p:nvSpPr>
        <p:spPr>
          <a:xfrm>
            <a:off x="0" y="2293495"/>
            <a:ext cx="12192000" cy="4564505"/>
          </a:xfrm>
        </p:spPr>
        <p:txBody>
          <a:bodyPr>
            <a:normAutofit/>
          </a:bodyPr>
          <a:lstStyle/>
          <a:p>
            <a:r>
              <a:rPr lang="en-US" sz="2800" b="1" dirty="0">
                <a:solidFill>
                  <a:srgbClr val="424142"/>
                </a:solidFill>
                <a:latin typeface="Georgia" panose="02040502050405020303" pitchFamily="18" charset="0"/>
              </a:rPr>
              <a:t>E</a:t>
            </a:r>
            <a:r>
              <a:rPr lang="en-US" sz="2800" b="1" i="0" dirty="0">
                <a:solidFill>
                  <a:srgbClr val="424142"/>
                </a:solidFill>
                <a:effectLst/>
                <a:latin typeface="Georgia" panose="02040502050405020303" pitchFamily="18" charset="0"/>
              </a:rPr>
              <a:t>xpansion of Internal and External Trade</a:t>
            </a:r>
          </a:p>
          <a:p>
            <a:pPr algn="just">
              <a:lnSpc>
                <a:spcPct val="150000"/>
              </a:lnSpc>
              <a:buFont typeface="Arial" panose="020B0604020202020204" pitchFamily="34" charset="0"/>
              <a:buChar char="•"/>
            </a:pPr>
            <a:r>
              <a:rPr lang="en-US" sz="2800" b="0" i="0" dirty="0">
                <a:solidFill>
                  <a:srgbClr val="424142"/>
                </a:solidFill>
                <a:effectLst/>
                <a:latin typeface="Georgia" panose="02040502050405020303" pitchFamily="18" charset="0"/>
              </a:rPr>
              <a:t>It is the internal as well as external trade that increases wants and desire to consume which are absolutely necessary to keep up market prices of commodities and prevent the fall of profits. </a:t>
            </a:r>
          </a:p>
          <a:p>
            <a:pPr algn="just">
              <a:lnSpc>
                <a:spcPct val="150000"/>
              </a:lnSpc>
              <a:buFont typeface="Arial" panose="020B0604020202020204" pitchFamily="34" charset="0"/>
              <a:buChar char="•"/>
            </a:pPr>
            <a:r>
              <a:rPr lang="en-US" sz="2800" b="0" i="0" dirty="0">
                <a:solidFill>
                  <a:srgbClr val="424142"/>
                </a:solidFill>
                <a:effectLst/>
                <a:latin typeface="Georgia" panose="02040502050405020303" pitchFamily="18" charset="0"/>
              </a:rPr>
              <a:t>Internal and external trade also increase the value of products exchanging what is wanted less and what is wanted more.</a:t>
            </a:r>
            <a:endParaRPr lang="en-IN" sz="2800" dirty="0"/>
          </a:p>
        </p:txBody>
      </p:sp>
    </p:spTree>
    <p:extLst>
      <p:ext uri="{BB962C8B-B14F-4D97-AF65-F5344CB8AC3E}">
        <p14:creationId xmlns:p14="http://schemas.microsoft.com/office/powerpoint/2010/main" val="4274327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7EBCD-F1A5-E49B-9950-3C1B601E8B43}"/>
              </a:ext>
            </a:extLst>
          </p:cNvPr>
          <p:cNvSpPr>
            <a:spLocks noGrp="1"/>
          </p:cNvSpPr>
          <p:nvPr>
            <p:ph type="title"/>
          </p:nvPr>
        </p:nvSpPr>
        <p:spPr/>
        <p:txBody>
          <a:bodyPr/>
          <a:lstStyle/>
          <a:p>
            <a:r>
              <a:rPr lang="en-IN" dirty="0"/>
              <a:t>Production function by Smith</a:t>
            </a:r>
          </a:p>
        </p:txBody>
      </p:sp>
      <p:sp>
        <p:nvSpPr>
          <p:cNvPr id="3" name="Content Placeholder 2">
            <a:extLst>
              <a:ext uri="{FF2B5EF4-FFF2-40B4-BE49-F238E27FC236}">
                <a16:creationId xmlns:a16="http://schemas.microsoft.com/office/drawing/2014/main" id="{C7FC9574-AACE-79F7-5B5D-8CFF6B8553CD}"/>
              </a:ext>
            </a:extLst>
          </p:cNvPr>
          <p:cNvSpPr>
            <a:spLocks noGrp="1"/>
          </p:cNvSpPr>
          <p:nvPr>
            <p:ph idx="1"/>
          </p:nvPr>
        </p:nvSpPr>
        <p:spPr>
          <a:xfrm>
            <a:off x="0" y="2338466"/>
            <a:ext cx="12067082" cy="4519534"/>
          </a:xfrm>
        </p:spPr>
        <p:txBody>
          <a:bodyPr/>
          <a:lstStyle/>
          <a:p>
            <a:r>
              <a:rPr lang="en-US" sz="2800" dirty="0"/>
              <a:t>Y = f (K, L, N)</a:t>
            </a:r>
          </a:p>
          <a:p>
            <a:endParaRPr lang="en-US" dirty="0"/>
          </a:p>
          <a:p>
            <a:r>
              <a:rPr lang="en-US" sz="2800" dirty="0"/>
              <a:t>K </a:t>
            </a:r>
            <a:r>
              <a:rPr lang="en-US" sz="2800"/>
              <a:t>= Capital</a:t>
            </a:r>
            <a:endParaRPr lang="en-US" sz="2800" dirty="0"/>
          </a:p>
          <a:p>
            <a:pPr marL="0" indent="0">
              <a:buNone/>
            </a:pPr>
            <a:endParaRPr lang="en-US" sz="2800" dirty="0"/>
          </a:p>
          <a:p>
            <a:r>
              <a:rPr lang="en-IN" sz="2800" dirty="0"/>
              <a:t>L = Labour force</a:t>
            </a:r>
          </a:p>
          <a:p>
            <a:endParaRPr lang="en-IN" sz="2800" dirty="0"/>
          </a:p>
          <a:p>
            <a:r>
              <a:rPr lang="en-IN" sz="2800" dirty="0"/>
              <a:t>N = Land</a:t>
            </a:r>
          </a:p>
        </p:txBody>
      </p:sp>
    </p:spTree>
    <p:extLst>
      <p:ext uri="{BB962C8B-B14F-4D97-AF65-F5344CB8AC3E}">
        <p14:creationId xmlns:p14="http://schemas.microsoft.com/office/powerpoint/2010/main" val="297578151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6BC38-3DD9-AB57-BBBA-9210A7AC429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3F717C4-EC73-53DC-573B-C1B6AB4CA321}"/>
              </a:ext>
            </a:extLst>
          </p:cNvPr>
          <p:cNvSpPr>
            <a:spLocks noGrp="1"/>
          </p:cNvSpPr>
          <p:nvPr>
            <p:ph idx="1"/>
          </p:nvPr>
        </p:nvSpPr>
        <p:spPr>
          <a:xfrm>
            <a:off x="134912" y="2383436"/>
            <a:ext cx="11947160" cy="4474564"/>
          </a:xfrm>
        </p:spPr>
        <p:txBody>
          <a:bodyPr>
            <a:normAutofit lnSpcReduction="10000"/>
          </a:bodyPr>
          <a:lstStyle/>
          <a:p>
            <a:pPr algn="just"/>
            <a:r>
              <a:rPr lang="en-IN" sz="2800" b="1" i="0" dirty="0">
                <a:solidFill>
                  <a:srgbClr val="424142"/>
                </a:solidFill>
                <a:effectLst/>
                <a:latin typeface="Georgia" panose="02040502050405020303" pitchFamily="18" charset="0"/>
              </a:rPr>
              <a:t>Maintenance of Unproductive Consumers</a:t>
            </a:r>
          </a:p>
          <a:p>
            <a:pPr algn="just">
              <a:lnSpc>
                <a:spcPct val="150000"/>
              </a:lnSpc>
              <a:buFont typeface="Arial" panose="020B0604020202020204" pitchFamily="34" charset="0"/>
              <a:buChar char="•"/>
            </a:pPr>
            <a:r>
              <a:rPr lang="en-US" sz="2800" b="0" i="0" dirty="0">
                <a:solidFill>
                  <a:srgbClr val="424142"/>
                </a:solidFill>
                <a:effectLst/>
                <a:latin typeface="Georgia" panose="02040502050405020303" pitchFamily="18" charset="0"/>
              </a:rPr>
              <a:t>Unproductive consumers are those persons who do not produce material objects. </a:t>
            </a:r>
          </a:p>
          <a:p>
            <a:pPr algn="just">
              <a:lnSpc>
                <a:spcPct val="150000"/>
              </a:lnSpc>
              <a:buFont typeface="Arial" panose="020B0604020202020204" pitchFamily="34" charset="0"/>
              <a:buChar char="•"/>
            </a:pPr>
            <a:r>
              <a:rPr lang="en-US" sz="2800" b="0" i="0" dirty="0">
                <a:solidFill>
                  <a:srgbClr val="424142"/>
                </a:solidFill>
                <a:effectLst/>
                <a:latin typeface="Georgia" panose="02040502050405020303" pitchFamily="18" charset="0"/>
              </a:rPr>
              <a:t>The production can be increased by increasing consumption. Since capitalists are parsimonious and productive, workers live upon subsistence wages, unproductive consumption upon the part of unproductive </a:t>
            </a:r>
            <a:r>
              <a:rPr lang="en-US" sz="2800" b="0" i="0" dirty="0" err="1">
                <a:solidFill>
                  <a:srgbClr val="424142"/>
                </a:solidFill>
                <a:effectLst/>
                <a:latin typeface="Georgia" panose="02040502050405020303" pitchFamily="18" charset="0"/>
              </a:rPr>
              <a:t>labourers</a:t>
            </a:r>
            <a:r>
              <a:rPr lang="en-US" sz="2800" b="0" i="0" dirty="0">
                <a:solidFill>
                  <a:srgbClr val="424142"/>
                </a:solidFill>
                <a:effectLst/>
                <a:latin typeface="Georgia" panose="02040502050405020303" pitchFamily="18" charset="0"/>
              </a:rPr>
              <a:t> and landlords will increase effective demand.</a:t>
            </a:r>
            <a:endParaRPr lang="en-IN" sz="2800" dirty="0"/>
          </a:p>
        </p:txBody>
      </p:sp>
    </p:spTree>
    <p:extLst>
      <p:ext uri="{BB962C8B-B14F-4D97-AF65-F5344CB8AC3E}">
        <p14:creationId xmlns:p14="http://schemas.microsoft.com/office/powerpoint/2010/main" val="8031129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B212D-2197-DE4E-ACB8-AF0C100CD6F7}"/>
              </a:ext>
            </a:extLst>
          </p:cNvPr>
          <p:cNvSpPr>
            <a:spLocks noGrp="1"/>
          </p:cNvSpPr>
          <p:nvPr>
            <p:ph type="title"/>
          </p:nvPr>
        </p:nvSpPr>
        <p:spPr>
          <a:xfrm>
            <a:off x="479686" y="494675"/>
            <a:ext cx="11152682" cy="1185957"/>
          </a:xfrm>
        </p:spPr>
        <p:txBody>
          <a:bodyPr/>
          <a:lstStyle/>
          <a:p>
            <a:endParaRPr lang="en-IN" dirty="0">
              <a:solidFill>
                <a:schemeClr val="bg1"/>
              </a:solidFill>
            </a:endParaRPr>
          </a:p>
        </p:txBody>
      </p:sp>
      <p:sp>
        <p:nvSpPr>
          <p:cNvPr id="3" name="Content Placeholder 2">
            <a:extLst>
              <a:ext uri="{FF2B5EF4-FFF2-40B4-BE49-F238E27FC236}">
                <a16:creationId xmlns:a16="http://schemas.microsoft.com/office/drawing/2014/main" id="{53065AA6-F5D8-7E1C-50C8-B65677BBE9E1}"/>
              </a:ext>
            </a:extLst>
          </p:cNvPr>
          <p:cNvSpPr>
            <a:spLocks noGrp="1"/>
          </p:cNvSpPr>
          <p:nvPr>
            <p:ph idx="1"/>
          </p:nvPr>
        </p:nvSpPr>
        <p:spPr>
          <a:xfrm>
            <a:off x="179882" y="2338466"/>
            <a:ext cx="12012118" cy="4519534"/>
          </a:xfrm>
        </p:spPr>
        <p:txBody>
          <a:bodyPr>
            <a:normAutofit fontScale="92500" lnSpcReduction="20000"/>
          </a:bodyPr>
          <a:lstStyle/>
          <a:p>
            <a:r>
              <a:rPr lang="en-IN" sz="2800" b="1" i="0" dirty="0">
                <a:solidFill>
                  <a:srgbClr val="424142"/>
                </a:solidFill>
                <a:effectLst/>
                <a:latin typeface="Georgia" panose="02040502050405020303" pitchFamily="18" charset="0"/>
              </a:rPr>
              <a:t>Public Works Schemes</a:t>
            </a:r>
          </a:p>
          <a:p>
            <a:pPr algn="just">
              <a:lnSpc>
                <a:spcPct val="150000"/>
              </a:lnSpc>
              <a:buFont typeface="Arial" panose="020B0604020202020204" pitchFamily="34" charset="0"/>
              <a:buChar char="•"/>
            </a:pPr>
            <a:r>
              <a:rPr lang="en-US" sz="2800" b="0" i="0" dirty="0">
                <a:solidFill>
                  <a:srgbClr val="424142"/>
                </a:solidFill>
                <a:effectLst/>
                <a:latin typeface="Georgia" panose="02040502050405020303" pitchFamily="18" charset="0"/>
              </a:rPr>
              <a:t>Malthus suggested public work schemes to remove unemployment and increase the effective demand. </a:t>
            </a:r>
          </a:p>
          <a:p>
            <a:pPr algn="just">
              <a:lnSpc>
                <a:spcPct val="150000"/>
              </a:lnSpc>
              <a:buFont typeface="Arial" panose="020B0604020202020204" pitchFamily="34" charset="0"/>
              <a:buChar char="•"/>
            </a:pPr>
            <a:r>
              <a:rPr lang="en-US" sz="2800" b="0" i="0" dirty="0">
                <a:solidFill>
                  <a:srgbClr val="424142"/>
                </a:solidFill>
                <a:effectLst/>
                <a:latin typeface="Georgia" panose="02040502050405020303" pitchFamily="18" charset="0"/>
              </a:rPr>
              <a:t>Malthus pointed out, “The employment of people on poor roads and public works and a tendency among landlords and persons of property to build, to improve and beautify their grounds, and to employ workmen and menial servants, are the means to remedy the evils arising from the disturbance in the balance of produce and consumption</a:t>
            </a:r>
            <a:endParaRPr lang="en-IN" sz="2800" dirty="0"/>
          </a:p>
        </p:txBody>
      </p:sp>
    </p:spTree>
    <p:extLst>
      <p:ext uri="{BB962C8B-B14F-4D97-AF65-F5344CB8AC3E}">
        <p14:creationId xmlns:p14="http://schemas.microsoft.com/office/powerpoint/2010/main" val="386736500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19998-30F3-1B75-BBFD-6DBB302D626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C7EE934-6F19-85EF-3CD6-598ABE90B029}"/>
              </a:ext>
            </a:extLst>
          </p:cNvPr>
          <p:cNvSpPr>
            <a:spLocks noGrp="1"/>
          </p:cNvSpPr>
          <p:nvPr>
            <p:ph idx="1"/>
          </p:nvPr>
        </p:nvSpPr>
        <p:spPr/>
        <p:txBody>
          <a:bodyPr/>
          <a:lstStyle/>
          <a:p>
            <a:endParaRPr lang="en-IN"/>
          </a:p>
        </p:txBody>
      </p:sp>
      <p:sp>
        <p:nvSpPr>
          <p:cNvPr id="5" name="TextBox 4">
            <a:extLst>
              <a:ext uri="{FF2B5EF4-FFF2-40B4-BE49-F238E27FC236}">
                <a16:creationId xmlns:a16="http://schemas.microsoft.com/office/drawing/2014/main" id="{9A7CCAE2-E307-F62E-0647-73014D5A6452}"/>
              </a:ext>
            </a:extLst>
          </p:cNvPr>
          <p:cNvSpPr txBox="1"/>
          <p:nvPr/>
        </p:nvSpPr>
        <p:spPr>
          <a:xfrm>
            <a:off x="3046751" y="2956092"/>
            <a:ext cx="6093500" cy="923330"/>
          </a:xfrm>
          <a:prstGeom prst="rect">
            <a:avLst/>
          </a:prstGeom>
          <a:noFill/>
        </p:spPr>
        <p:txBody>
          <a:bodyPr wrap="square">
            <a:spAutoFit/>
          </a:bodyPr>
          <a:lstStyle/>
          <a:p>
            <a:r>
              <a:rPr lang="en-IN" dirty="0"/>
              <a:t>https://www.economicsdiscussion.net/economic-growth/measures-to-promote-economic-growth/4528</a:t>
            </a:r>
          </a:p>
        </p:txBody>
      </p:sp>
    </p:spTree>
    <p:extLst>
      <p:ext uri="{BB962C8B-B14F-4D97-AF65-F5344CB8AC3E}">
        <p14:creationId xmlns:p14="http://schemas.microsoft.com/office/powerpoint/2010/main" val="175903550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6B4A-C33A-9BD6-BAC2-CDB5C3721A03}"/>
              </a:ext>
            </a:extLst>
          </p:cNvPr>
          <p:cNvSpPr>
            <a:spLocks noGrp="1"/>
          </p:cNvSpPr>
          <p:nvPr>
            <p:ph type="title"/>
          </p:nvPr>
        </p:nvSpPr>
        <p:spPr/>
        <p:txBody>
          <a:bodyPr/>
          <a:lstStyle/>
          <a:p>
            <a:r>
              <a:rPr lang="en-US" dirty="0"/>
              <a:t>Rostow’s Theory of Development</a:t>
            </a:r>
            <a:endParaRPr lang="en-IN" dirty="0"/>
          </a:p>
        </p:txBody>
      </p:sp>
      <p:sp>
        <p:nvSpPr>
          <p:cNvPr id="3" name="Content Placeholder 2">
            <a:extLst>
              <a:ext uri="{FF2B5EF4-FFF2-40B4-BE49-F238E27FC236}">
                <a16:creationId xmlns:a16="http://schemas.microsoft.com/office/drawing/2014/main" id="{7F184D1F-52EA-FCA0-AB73-DD7E6D024182}"/>
              </a:ext>
            </a:extLst>
          </p:cNvPr>
          <p:cNvSpPr>
            <a:spLocks noGrp="1"/>
          </p:cNvSpPr>
          <p:nvPr>
            <p:ph idx="1"/>
          </p:nvPr>
        </p:nvSpPr>
        <p:spPr>
          <a:xfrm>
            <a:off x="0" y="2323475"/>
            <a:ext cx="12192000" cy="4534525"/>
          </a:xfrm>
        </p:spPr>
        <p:txBody>
          <a:bodyPr>
            <a:normAutofit/>
          </a:bodyPr>
          <a:lstStyle/>
          <a:p>
            <a:pPr algn="just">
              <a:lnSpc>
                <a:spcPct val="150000"/>
              </a:lnSpc>
            </a:pPr>
            <a:r>
              <a:rPr lang="en-US" sz="2800" b="0" i="0" dirty="0">
                <a:solidFill>
                  <a:srgbClr val="393E42"/>
                </a:solidFill>
                <a:effectLst/>
                <a:latin typeface="Proxima Nova"/>
              </a:rPr>
              <a:t>Rostow's Model of Economic Development, is a </a:t>
            </a:r>
            <a:r>
              <a:rPr lang="en-US" sz="2800" b="0" i="0" dirty="0" err="1">
                <a:solidFill>
                  <a:srgbClr val="393E42"/>
                </a:solidFill>
                <a:effectLst/>
                <a:latin typeface="Proxima Nova"/>
              </a:rPr>
              <a:t>modernisation</a:t>
            </a:r>
            <a:r>
              <a:rPr lang="en-US" sz="2800" b="0" i="0" dirty="0">
                <a:solidFill>
                  <a:srgbClr val="393E42"/>
                </a:solidFill>
                <a:effectLst/>
                <a:latin typeface="Proxima Nova"/>
              </a:rPr>
              <a:t> theory model depicting how countries move from an underdeveloped society to one that is more developed and modern. </a:t>
            </a:r>
          </a:p>
          <a:p>
            <a:pPr algn="just">
              <a:lnSpc>
                <a:spcPct val="150000"/>
              </a:lnSpc>
            </a:pPr>
            <a:r>
              <a:rPr lang="en-US" sz="2800" b="0" i="0" dirty="0" err="1">
                <a:solidFill>
                  <a:srgbClr val="393E42"/>
                </a:solidFill>
                <a:effectLst/>
                <a:latin typeface="Proxima Nova"/>
              </a:rPr>
              <a:t>Modernisation</a:t>
            </a:r>
            <a:r>
              <a:rPr lang="en-US" sz="2800" b="0" i="0" dirty="0">
                <a:solidFill>
                  <a:srgbClr val="393E42"/>
                </a:solidFill>
                <a:effectLst/>
                <a:latin typeface="Proxima Nova"/>
              </a:rPr>
              <a:t> Theory appeared in the middle of the 20th century as a theory to improve economic development in underdeveloped countries.</a:t>
            </a:r>
            <a:endParaRPr lang="en-IN" sz="2800" dirty="0"/>
          </a:p>
        </p:txBody>
      </p:sp>
    </p:spTree>
    <p:extLst>
      <p:ext uri="{BB962C8B-B14F-4D97-AF65-F5344CB8AC3E}">
        <p14:creationId xmlns:p14="http://schemas.microsoft.com/office/powerpoint/2010/main" val="340395878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EB254-18CD-894F-4A96-D0AF6FD7FC44}"/>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B6D7464-44A0-0894-0237-181BEAE70A5F}"/>
              </a:ext>
            </a:extLst>
          </p:cNvPr>
          <p:cNvSpPr>
            <a:spLocks noGrp="1"/>
          </p:cNvSpPr>
          <p:nvPr>
            <p:ph idx="1"/>
          </p:nvPr>
        </p:nvSpPr>
        <p:spPr>
          <a:xfrm>
            <a:off x="0" y="2293495"/>
            <a:ext cx="12191999" cy="4564505"/>
          </a:xfrm>
        </p:spPr>
        <p:txBody>
          <a:bodyPr>
            <a:normAutofit lnSpcReduction="10000"/>
          </a:bodyPr>
          <a:lstStyle/>
          <a:p>
            <a:pPr algn="just">
              <a:lnSpc>
                <a:spcPct val="150000"/>
              </a:lnSpc>
            </a:pPr>
            <a:r>
              <a:rPr lang="en-US" sz="2800" b="0" i="0" dirty="0">
                <a:solidFill>
                  <a:srgbClr val="393E42"/>
                </a:solidFill>
                <a:effectLst/>
                <a:latin typeface="Proxima Nova"/>
              </a:rPr>
              <a:t>According to Rostow, for a country to become fully developed, it must follow 5 particular stages. </a:t>
            </a:r>
          </a:p>
          <a:p>
            <a:pPr algn="just"/>
            <a:r>
              <a:rPr lang="en-US" sz="2800" b="0" i="0" dirty="0">
                <a:solidFill>
                  <a:srgbClr val="393E42"/>
                </a:solidFill>
                <a:effectLst/>
                <a:latin typeface="Proxima Nova"/>
              </a:rPr>
              <a:t>The 5 stages of economic growth are:</a:t>
            </a:r>
          </a:p>
          <a:p>
            <a:pPr algn="just">
              <a:buFont typeface="Arial" panose="020B0604020202020204" pitchFamily="34" charset="0"/>
              <a:buChar char="•"/>
            </a:pPr>
            <a:r>
              <a:rPr lang="en-US" sz="2800" b="0" i="0" dirty="0">
                <a:solidFill>
                  <a:srgbClr val="393E42"/>
                </a:solidFill>
                <a:effectLst/>
                <a:latin typeface="Proxima Nova"/>
              </a:rPr>
              <a:t>Stage 1: </a:t>
            </a:r>
            <a:r>
              <a:rPr lang="en-US" sz="2800" b="0" i="1" dirty="0">
                <a:solidFill>
                  <a:srgbClr val="393E42"/>
                </a:solidFill>
                <a:effectLst/>
                <a:latin typeface="Proxima Nova"/>
              </a:rPr>
              <a:t>Traditional Society</a:t>
            </a:r>
            <a:endParaRPr lang="en-US" sz="2800" b="0" i="0" dirty="0">
              <a:solidFill>
                <a:srgbClr val="393E42"/>
              </a:solidFill>
              <a:effectLst/>
              <a:latin typeface="Proxima Nova"/>
            </a:endParaRPr>
          </a:p>
          <a:p>
            <a:pPr algn="just">
              <a:buFont typeface="Arial" panose="020B0604020202020204" pitchFamily="34" charset="0"/>
              <a:buChar char="•"/>
            </a:pPr>
            <a:r>
              <a:rPr lang="en-US" sz="2800" b="0" i="0" dirty="0">
                <a:solidFill>
                  <a:srgbClr val="393E42"/>
                </a:solidFill>
                <a:effectLst/>
                <a:latin typeface="Proxima Nova"/>
              </a:rPr>
              <a:t>Stage 2: </a:t>
            </a:r>
            <a:r>
              <a:rPr lang="en-US" sz="2800" b="0" i="1" dirty="0">
                <a:solidFill>
                  <a:srgbClr val="393E42"/>
                </a:solidFill>
                <a:effectLst/>
                <a:latin typeface="Proxima Nova"/>
              </a:rPr>
              <a:t>Preconditions for Take-off</a:t>
            </a:r>
            <a:endParaRPr lang="en-US" sz="2800" b="0" i="0" dirty="0">
              <a:solidFill>
                <a:srgbClr val="393E42"/>
              </a:solidFill>
              <a:effectLst/>
              <a:latin typeface="Proxima Nova"/>
            </a:endParaRPr>
          </a:p>
          <a:p>
            <a:pPr algn="just">
              <a:buFont typeface="Arial" panose="020B0604020202020204" pitchFamily="34" charset="0"/>
              <a:buChar char="•"/>
            </a:pPr>
            <a:r>
              <a:rPr lang="en-US" sz="2800" b="0" i="0" dirty="0">
                <a:solidFill>
                  <a:srgbClr val="393E42"/>
                </a:solidFill>
                <a:effectLst/>
                <a:latin typeface="Proxima Nova"/>
              </a:rPr>
              <a:t>Stage 3: </a:t>
            </a:r>
            <a:r>
              <a:rPr lang="en-US" sz="2800" b="0" i="1" dirty="0">
                <a:solidFill>
                  <a:srgbClr val="393E42"/>
                </a:solidFill>
                <a:effectLst/>
                <a:latin typeface="Proxima Nova"/>
              </a:rPr>
              <a:t>Take-off</a:t>
            </a:r>
          </a:p>
          <a:p>
            <a:pPr algn="just">
              <a:buFont typeface="Arial" panose="020B0604020202020204" pitchFamily="34" charset="0"/>
              <a:buChar char="•"/>
            </a:pPr>
            <a:r>
              <a:rPr lang="en-US" sz="2800" b="0" i="0" dirty="0">
                <a:solidFill>
                  <a:srgbClr val="393E42"/>
                </a:solidFill>
                <a:effectLst/>
                <a:latin typeface="Proxima Nova"/>
              </a:rPr>
              <a:t>Stage 4: </a:t>
            </a:r>
            <a:r>
              <a:rPr lang="en-US" sz="2800" b="0" i="1" dirty="0">
                <a:solidFill>
                  <a:srgbClr val="393E42"/>
                </a:solidFill>
                <a:effectLst/>
                <a:latin typeface="Proxima Nova"/>
              </a:rPr>
              <a:t>Drive to Maturity</a:t>
            </a:r>
            <a:endParaRPr lang="en-US" sz="2800" b="0" i="0" dirty="0">
              <a:solidFill>
                <a:srgbClr val="393E42"/>
              </a:solidFill>
              <a:effectLst/>
              <a:latin typeface="Proxima Nova"/>
            </a:endParaRPr>
          </a:p>
          <a:p>
            <a:pPr algn="just">
              <a:buFont typeface="Arial" panose="020B0604020202020204" pitchFamily="34" charset="0"/>
              <a:buChar char="•"/>
            </a:pPr>
            <a:r>
              <a:rPr lang="en-US" sz="2800" b="0" i="0" dirty="0">
                <a:solidFill>
                  <a:srgbClr val="393E42"/>
                </a:solidFill>
                <a:effectLst/>
                <a:latin typeface="Proxima Nova"/>
              </a:rPr>
              <a:t>Stage 5: </a:t>
            </a:r>
            <a:r>
              <a:rPr lang="en-US" sz="2800" b="0" i="1" dirty="0">
                <a:solidFill>
                  <a:srgbClr val="393E42"/>
                </a:solidFill>
                <a:effectLst/>
                <a:latin typeface="Proxima Nova"/>
              </a:rPr>
              <a:t>Age of high mass consumption</a:t>
            </a:r>
            <a:endParaRPr lang="en-US" sz="2800" b="0" i="0" dirty="0">
              <a:solidFill>
                <a:srgbClr val="393E42"/>
              </a:solidFill>
              <a:effectLst/>
              <a:latin typeface="Proxima Nova"/>
            </a:endParaRPr>
          </a:p>
          <a:p>
            <a:pPr algn="l">
              <a:buFont typeface="Arial" panose="020B0604020202020204" pitchFamily="34" charset="0"/>
              <a:buChar char="•"/>
            </a:pPr>
            <a:endParaRPr lang="en-US" sz="2800" b="0" i="0" dirty="0">
              <a:solidFill>
                <a:srgbClr val="393E42"/>
              </a:solidFill>
              <a:effectLst/>
              <a:latin typeface="Proxima Nova"/>
            </a:endParaRPr>
          </a:p>
          <a:p>
            <a:pPr algn="just">
              <a:lnSpc>
                <a:spcPct val="150000"/>
              </a:lnSpc>
            </a:pPr>
            <a:endParaRPr lang="en-IN" sz="2800" dirty="0"/>
          </a:p>
        </p:txBody>
      </p:sp>
    </p:spTree>
    <p:extLst>
      <p:ext uri="{BB962C8B-B14F-4D97-AF65-F5344CB8AC3E}">
        <p14:creationId xmlns:p14="http://schemas.microsoft.com/office/powerpoint/2010/main" val="251213375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8DA86-F9B4-90BF-226D-CAD1CE4ECE33}"/>
              </a:ext>
            </a:extLst>
          </p:cNvPr>
          <p:cNvSpPr>
            <a:spLocks noGrp="1"/>
          </p:cNvSpPr>
          <p:nvPr>
            <p:ph type="title"/>
          </p:nvPr>
        </p:nvSpPr>
        <p:spPr/>
        <p:txBody>
          <a:bodyPr/>
          <a:lstStyle/>
          <a:p>
            <a:r>
              <a:rPr lang="en-US" sz="3600" b="0" i="0" dirty="0">
                <a:solidFill>
                  <a:schemeClr val="bg1"/>
                </a:solidFill>
                <a:effectLst/>
                <a:latin typeface="Proxima Nova"/>
              </a:rPr>
              <a:t>Stage 1: </a:t>
            </a:r>
            <a:r>
              <a:rPr lang="en-US" sz="3600" b="0" i="1" dirty="0">
                <a:solidFill>
                  <a:schemeClr val="bg1"/>
                </a:solidFill>
                <a:effectLst/>
                <a:latin typeface="Proxima Nova"/>
              </a:rPr>
              <a:t>Traditional Society</a:t>
            </a:r>
            <a:br>
              <a:rPr lang="en-US" sz="3600" b="0" i="0" dirty="0">
                <a:solidFill>
                  <a:srgbClr val="393E42"/>
                </a:solidFill>
                <a:effectLst/>
                <a:latin typeface="Proxima Nova"/>
              </a:rPr>
            </a:br>
            <a:endParaRPr lang="en-IN" dirty="0"/>
          </a:p>
        </p:txBody>
      </p:sp>
      <p:sp>
        <p:nvSpPr>
          <p:cNvPr id="3" name="Content Placeholder 2">
            <a:extLst>
              <a:ext uri="{FF2B5EF4-FFF2-40B4-BE49-F238E27FC236}">
                <a16:creationId xmlns:a16="http://schemas.microsoft.com/office/drawing/2014/main" id="{140D5D87-FE04-CA86-B160-E361B0D7F581}"/>
              </a:ext>
            </a:extLst>
          </p:cNvPr>
          <p:cNvSpPr>
            <a:spLocks noGrp="1"/>
          </p:cNvSpPr>
          <p:nvPr>
            <p:ph idx="1"/>
          </p:nvPr>
        </p:nvSpPr>
        <p:spPr>
          <a:xfrm>
            <a:off x="0" y="2278505"/>
            <a:ext cx="12192000" cy="4579495"/>
          </a:xfrm>
        </p:spPr>
        <p:txBody>
          <a:bodyPr>
            <a:normAutofit/>
          </a:bodyPr>
          <a:lstStyle/>
          <a:p>
            <a:pPr algn="just">
              <a:lnSpc>
                <a:spcPct val="150000"/>
              </a:lnSpc>
            </a:pPr>
            <a:r>
              <a:rPr lang="en-US" sz="2800" b="0" i="0" dirty="0">
                <a:solidFill>
                  <a:schemeClr val="tx1"/>
                </a:solidFill>
                <a:effectLst/>
                <a:latin typeface="Open Sans" panose="020B0606030504020204" pitchFamily="34" charset="0"/>
              </a:rPr>
              <a:t>The traditional society that Rostow describes is a society that is considered primitive, having no technological or scientific knowledge.</a:t>
            </a:r>
          </a:p>
          <a:p>
            <a:pPr algn="just">
              <a:lnSpc>
                <a:spcPct val="150000"/>
              </a:lnSpc>
            </a:pPr>
            <a:r>
              <a:rPr lang="en-US" sz="2800" b="0" i="0" dirty="0">
                <a:solidFill>
                  <a:schemeClr val="tx1"/>
                </a:solidFill>
                <a:effectLst/>
                <a:latin typeface="Proxima Nova"/>
              </a:rPr>
              <a:t>In this stage, a country's industry is </a:t>
            </a:r>
            <a:r>
              <a:rPr lang="en-US" sz="2800" b="0" i="0" dirty="0" err="1">
                <a:solidFill>
                  <a:schemeClr val="tx1"/>
                </a:solidFill>
                <a:effectLst/>
                <a:latin typeface="Proxima Nova"/>
              </a:rPr>
              <a:t>characterised</a:t>
            </a:r>
            <a:r>
              <a:rPr lang="en-US" sz="2800" b="0" i="0" dirty="0">
                <a:solidFill>
                  <a:schemeClr val="tx1"/>
                </a:solidFill>
                <a:effectLst/>
                <a:latin typeface="Proxima Nova"/>
              </a:rPr>
              <a:t> by a rural, agricultural and subsistence economy, with little trading and connections with other countries or even within their own nation.</a:t>
            </a:r>
          </a:p>
          <a:p>
            <a:pPr algn="just">
              <a:lnSpc>
                <a:spcPct val="150000"/>
              </a:lnSpc>
            </a:pPr>
            <a:r>
              <a:rPr lang="en-US" sz="2800" b="0" i="0" dirty="0">
                <a:solidFill>
                  <a:schemeClr val="tx1"/>
                </a:solidFill>
                <a:effectLst/>
                <a:latin typeface="Proxima Nova"/>
              </a:rPr>
              <a:t>Bartering is a common characteristic of trading in this stage</a:t>
            </a:r>
            <a:r>
              <a:rPr lang="en-US" sz="2800" dirty="0">
                <a:solidFill>
                  <a:schemeClr val="tx1"/>
                </a:solidFill>
                <a:latin typeface="Proxima Nova"/>
              </a:rPr>
              <a:t>.</a:t>
            </a:r>
            <a:endParaRPr lang="en-IN" sz="2800" dirty="0">
              <a:solidFill>
                <a:schemeClr val="tx1"/>
              </a:solidFill>
            </a:endParaRPr>
          </a:p>
        </p:txBody>
      </p:sp>
    </p:spTree>
    <p:extLst>
      <p:ext uri="{BB962C8B-B14F-4D97-AF65-F5344CB8AC3E}">
        <p14:creationId xmlns:p14="http://schemas.microsoft.com/office/powerpoint/2010/main" val="9395143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53842-B4A8-2AD4-CA3C-BC13EBABCE2C}"/>
              </a:ext>
            </a:extLst>
          </p:cNvPr>
          <p:cNvSpPr>
            <a:spLocks noGrp="1"/>
          </p:cNvSpPr>
          <p:nvPr>
            <p:ph type="title"/>
          </p:nvPr>
        </p:nvSpPr>
        <p:spPr/>
        <p:txBody>
          <a:bodyPr/>
          <a:lstStyle/>
          <a:p>
            <a:r>
              <a:rPr lang="en-US" dirty="0"/>
              <a:t>Cont.…</a:t>
            </a:r>
            <a:endParaRPr lang="en-IN" dirty="0"/>
          </a:p>
        </p:txBody>
      </p:sp>
      <p:sp>
        <p:nvSpPr>
          <p:cNvPr id="3" name="Content Placeholder 2">
            <a:extLst>
              <a:ext uri="{FF2B5EF4-FFF2-40B4-BE49-F238E27FC236}">
                <a16:creationId xmlns:a16="http://schemas.microsoft.com/office/drawing/2014/main" id="{0A53726F-ED55-9569-BE90-A6735E88DA14}"/>
              </a:ext>
            </a:extLst>
          </p:cNvPr>
          <p:cNvSpPr>
            <a:spLocks noGrp="1"/>
          </p:cNvSpPr>
          <p:nvPr>
            <p:ph idx="1"/>
          </p:nvPr>
        </p:nvSpPr>
        <p:spPr>
          <a:xfrm>
            <a:off x="0" y="1680633"/>
            <a:ext cx="12192000" cy="4339168"/>
          </a:xfrm>
        </p:spPr>
        <p:txBody>
          <a:bodyPr>
            <a:normAutofit fontScale="92500"/>
          </a:bodyPr>
          <a:lstStyle/>
          <a:p>
            <a:pPr marL="0" indent="0" algn="just">
              <a:lnSpc>
                <a:spcPct val="150000"/>
              </a:lnSpc>
              <a:buNone/>
            </a:pPr>
            <a:endParaRPr lang="en-US" sz="2800" b="0" i="0" dirty="0">
              <a:solidFill>
                <a:srgbClr val="393E42"/>
              </a:solidFill>
              <a:effectLst/>
              <a:latin typeface="Proxima Nova"/>
            </a:endParaRPr>
          </a:p>
          <a:p>
            <a:pPr algn="just">
              <a:lnSpc>
                <a:spcPct val="150000"/>
              </a:lnSpc>
            </a:pPr>
            <a:r>
              <a:rPr lang="en-US" sz="2800" b="0" i="0" dirty="0">
                <a:solidFill>
                  <a:srgbClr val="393E42"/>
                </a:solidFill>
                <a:effectLst/>
                <a:latin typeface="Proxima Nova"/>
              </a:rPr>
              <a:t>Output from production exists, but for Rostow, there will always be a limit on this due to the lack of technology.</a:t>
            </a:r>
          </a:p>
          <a:p>
            <a:pPr algn="just">
              <a:lnSpc>
                <a:spcPct val="150000"/>
              </a:lnSpc>
            </a:pPr>
            <a:r>
              <a:rPr lang="en-US" sz="2800" b="0" i="0" dirty="0">
                <a:solidFill>
                  <a:srgbClr val="393E42"/>
                </a:solidFill>
                <a:effectLst/>
                <a:latin typeface="Proxima Nova"/>
              </a:rPr>
              <a:t>This stage shows countries to be very limited, with a low level of development. </a:t>
            </a:r>
          </a:p>
          <a:p>
            <a:pPr algn="just">
              <a:lnSpc>
                <a:spcPct val="150000"/>
              </a:lnSpc>
            </a:pPr>
            <a:r>
              <a:rPr lang="en-US" sz="2800" b="0" i="0" dirty="0">
                <a:solidFill>
                  <a:srgbClr val="393E42"/>
                </a:solidFill>
                <a:effectLst/>
                <a:latin typeface="Proxima Nova"/>
              </a:rPr>
              <a:t>Some countries in Sub-Saharan Africa, or smaller pacific islands, are still considered to be in stage 1.</a:t>
            </a:r>
            <a:endParaRPr lang="en-IN" sz="2800" dirty="0"/>
          </a:p>
          <a:p>
            <a:pPr algn="just">
              <a:lnSpc>
                <a:spcPct val="150000"/>
              </a:lnSpc>
            </a:pPr>
            <a:endParaRPr lang="en-US" sz="2800" b="0" i="0" dirty="0">
              <a:solidFill>
                <a:srgbClr val="393E42"/>
              </a:solidFill>
              <a:effectLst/>
              <a:latin typeface="Proxima Nova"/>
            </a:endParaRPr>
          </a:p>
          <a:p>
            <a:pPr algn="just">
              <a:lnSpc>
                <a:spcPct val="150000"/>
              </a:lnSpc>
            </a:pPr>
            <a:endParaRPr lang="en-IN" sz="2800" dirty="0"/>
          </a:p>
        </p:txBody>
      </p:sp>
    </p:spTree>
    <p:extLst>
      <p:ext uri="{BB962C8B-B14F-4D97-AF65-F5344CB8AC3E}">
        <p14:creationId xmlns:p14="http://schemas.microsoft.com/office/powerpoint/2010/main" val="247617206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96F9E-2A42-DAAA-598D-998069834799}"/>
              </a:ext>
            </a:extLst>
          </p:cNvPr>
          <p:cNvSpPr>
            <a:spLocks noGrp="1"/>
          </p:cNvSpPr>
          <p:nvPr>
            <p:ph type="title"/>
          </p:nvPr>
        </p:nvSpPr>
        <p:spPr>
          <a:xfrm>
            <a:off x="509666" y="973668"/>
            <a:ext cx="9406701" cy="706964"/>
          </a:xfrm>
        </p:spPr>
        <p:txBody>
          <a:bodyPr/>
          <a:lstStyle/>
          <a:p>
            <a:r>
              <a:rPr lang="en-US" b="1" dirty="0">
                <a:solidFill>
                  <a:schemeClr val="bg1"/>
                </a:solidFill>
                <a:effectLst/>
                <a:latin typeface="Proxima Nova"/>
              </a:rPr>
              <a:t>Stage 2: Preconditions for Take-off</a:t>
            </a:r>
            <a:br>
              <a:rPr lang="en-US" b="1" dirty="0">
                <a:solidFill>
                  <a:srgbClr val="10324C"/>
                </a:solidFill>
                <a:effectLst/>
                <a:latin typeface="Proxima Nova"/>
              </a:rPr>
            </a:br>
            <a:endParaRPr lang="en-IN" dirty="0"/>
          </a:p>
        </p:txBody>
      </p:sp>
      <p:sp>
        <p:nvSpPr>
          <p:cNvPr id="3" name="Content Placeholder 2">
            <a:extLst>
              <a:ext uri="{FF2B5EF4-FFF2-40B4-BE49-F238E27FC236}">
                <a16:creationId xmlns:a16="http://schemas.microsoft.com/office/drawing/2014/main" id="{EAB9EA67-2570-D5D7-5083-C53967641143}"/>
              </a:ext>
            </a:extLst>
          </p:cNvPr>
          <p:cNvSpPr>
            <a:spLocks noGrp="1"/>
          </p:cNvSpPr>
          <p:nvPr>
            <p:ph idx="1"/>
          </p:nvPr>
        </p:nvSpPr>
        <p:spPr>
          <a:xfrm>
            <a:off x="134911" y="2218544"/>
            <a:ext cx="11887199" cy="4639456"/>
          </a:xfrm>
        </p:spPr>
        <p:txBody>
          <a:bodyPr>
            <a:normAutofit/>
          </a:bodyPr>
          <a:lstStyle/>
          <a:p>
            <a:pPr algn="just">
              <a:lnSpc>
                <a:spcPct val="150000"/>
              </a:lnSpc>
            </a:pPr>
            <a:r>
              <a:rPr lang="en-US" sz="2800" b="0" i="0" dirty="0">
                <a:solidFill>
                  <a:srgbClr val="393E42"/>
                </a:solidFill>
                <a:effectLst/>
                <a:latin typeface="Proxima Nova"/>
              </a:rPr>
              <a:t>In this stage, early manufacturing begins to take off</a:t>
            </a:r>
            <a:r>
              <a:rPr lang="en-US" sz="2800" b="0" i="1" dirty="0">
                <a:solidFill>
                  <a:srgbClr val="393E42"/>
                </a:solidFill>
                <a:effectLst/>
                <a:latin typeface="Proxima Nova"/>
              </a:rPr>
              <a:t>, </a:t>
            </a:r>
            <a:r>
              <a:rPr lang="en-US" sz="2800" b="0" i="0" dirty="0">
                <a:solidFill>
                  <a:srgbClr val="393E42"/>
                </a:solidFill>
                <a:effectLst/>
                <a:latin typeface="Proxima Nova"/>
              </a:rPr>
              <a:t>albeit slowly. For example, more machinery enters the agricultural industry, moving away from purely a subsistence food supply, helping to grow more food and reduce </a:t>
            </a:r>
            <a:r>
              <a:rPr lang="en-US" sz="2800" b="0" i="0" dirty="0" err="1">
                <a:solidFill>
                  <a:srgbClr val="393E42"/>
                </a:solidFill>
                <a:effectLst/>
                <a:latin typeface="Proxima Nova"/>
              </a:rPr>
              <a:t>labour</a:t>
            </a:r>
            <a:r>
              <a:rPr lang="en-US" sz="2800" b="0" i="0" dirty="0">
                <a:solidFill>
                  <a:srgbClr val="393E42"/>
                </a:solidFill>
                <a:effectLst/>
                <a:latin typeface="Proxima Nova"/>
              </a:rPr>
              <a:t> intensiveness.</a:t>
            </a:r>
          </a:p>
          <a:p>
            <a:pPr algn="just">
              <a:lnSpc>
                <a:spcPct val="150000"/>
              </a:lnSpc>
            </a:pPr>
            <a:r>
              <a:rPr lang="en-US" sz="2800" b="0" i="0" dirty="0">
                <a:solidFill>
                  <a:srgbClr val="393E42"/>
                </a:solidFill>
                <a:effectLst/>
                <a:latin typeface="Proxima Nova"/>
              </a:rPr>
              <a:t>National and international connections start to develop, as well as education, politics, communication, and infrastructure. </a:t>
            </a:r>
            <a:endParaRPr lang="en-IN" sz="2800" dirty="0"/>
          </a:p>
        </p:txBody>
      </p:sp>
    </p:spTree>
    <p:extLst>
      <p:ext uri="{BB962C8B-B14F-4D97-AF65-F5344CB8AC3E}">
        <p14:creationId xmlns:p14="http://schemas.microsoft.com/office/powerpoint/2010/main" val="4101979380"/>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B6F73-6740-626A-798B-FB6010778DD4}"/>
              </a:ext>
            </a:extLst>
          </p:cNvPr>
          <p:cNvSpPr>
            <a:spLocks noGrp="1"/>
          </p:cNvSpPr>
          <p:nvPr>
            <p:ph type="title"/>
          </p:nvPr>
        </p:nvSpPr>
        <p:spPr>
          <a:xfrm>
            <a:off x="449706" y="973668"/>
            <a:ext cx="9466662" cy="706964"/>
          </a:xfrm>
        </p:spPr>
        <p:txBody>
          <a:bodyPr/>
          <a:lstStyle/>
          <a:p>
            <a:r>
              <a:rPr lang="en-US" dirty="0"/>
              <a:t>Cont.…</a:t>
            </a:r>
            <a:endParaRPr lang="en-IN" dirty="0"/>
          </a:p>
        </p:txBody>
      </p:sp>
      <p:sp>
        <p:nvSpPr>
          <p:cNvPr id="3" name="Content Placeholder 2">
            <a:extLst>
              <a:ext uri="{FF2B5EF4-FFF2-40B4-BE49-F238E27FC236}">
                <a16:creationId xmlns:a16="http://schemas.microsoft.com/office/drawing/2014/main" id="{E057CF43-12C0-2BF0-ADEE-EAA20B24B937}"/>
              </a:ext>
            </a:extLst>
          </p:cNvPr>
          <p:cNvSpPr>
            <a:spLocks noGrp="1"/>
          </p:cNvSpPr>
          <p:nvPr>
            <p:ph idx="1"/>
          </p:nvPr>
        </p:nvSpPr>
        <p:spPr>
          <a:xfrm>
            <a:off x="0" y="2308485"/>
            <a:ext cx="12192000" cy="4549515"/>
          </a:xfrm>
        </p:spPr>
        <p:txBody>
          <a:bodyPr>
            <a:normAutofit/>
          </a:bodyPr>
          <a:lstStyle/>
          <a:p>
            <a:pPr algn="just">
              <a:lnSpc>
                <a:spcPct val="150000"/>
              </a:lnSpc>
            </a:pPr>
            <a:r>
              <a:rPr lang="en-US" sz="2800" b="0" i="0" dirty="0">
                <a:solidFill>
                  <a:srgbClr val="393E42"/>
                </a:solidFill>
                <a:effectLst/>
                <a:latin typeface="Proxima Nova"/>
              </a:rPr>
              <a:t>For Rostow, this take-off is accelerated by aid or Foreign Direct Investment from the West. </a:t>
            </a:r>
          </a:p>
          <a:p>
            <a:pPr algn="just">
              <a:lnSpc>
                <a:spcPct val="150000"/>
              </a:lnSpc>
            </a:pPr>
            <a:r>
              <a:rPr lang="en-US" sz="2800" b="0" i="0" dirty="0">
                <a:solidFill>
                  <a:srgbClr val="393E42"/>
                </a:solidFill>
                <a:effectLst/>
                <a:latin typeface="Proxima Nova"/>
              </a:rPr>
              <a:t>This is also a stage for entrepreneurs, who begin to take risks and make investments.</a:t>
            </a:r>
            <a:endParaRPr lang="en-IN" sz="2800" dirty="0"/>
          </a:p>
        </p:txBody>
      </p:sp>
    </p:spTree>
    <p:extLst>
      <p:ext uri="{BB962C8B-B14F-4D97-AF65-F5344CB8AC3E}">
        <p14:creationId xmlns:p14="http://schemas.microsoft.com/office/powerpoint/2010/main" val="175209897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A69D2-2C5D-6D31-8634-D9AB24F699AB}"/>
              </a:ext>
            </a:extLst>
          </p:cNvPr>
          <p:cNvSpPr>
            <a:spLocks noGrp="1"/>
          </p:cNvSpPr>
          <p:nvPr>
            <p:ph type="title"/>
          </p:nvPr>
        </p:nvSpPr>
        <p:spPr>
          <a:xfrm>
            <a:off x="464696" y="973668"/>
            <a:ext cx="9451672" cy="706964"/>
          </a:xfrm>
        </p:spPr>
        <p:txBody>
          <a:bodyPr/>
          <a:lstStyle/>
          <a:p>
            <a:r>
              <a:rPr lang="en-IN" b="1" dirty="0">
                <a:solidFill>
                  <a:schemeClr val="bg1"/>
                </a:solidFill>
                <a:effectLst/>
                <a:latin typeface="Proxima Nova"/>
              </a:rPr>
              <a:t>Stage 3: Take-off</a:t>
            </a:r>
            <a:br>
              <a:rPr lang="en-IN" b="1" dirty="0">
                <a:solidFill>
                  <a:srgbClr val="10324C"/>
                </a:solidFill>
                <a:effectLst/>
                <a:latin typeface="Proxima Nova"/>
              </a:rPr>
            </a:br>
            <a:endParaRPr lang="en-IN" dirty="0"/>
          </a:p>
        </p:txBody>
      </p:sp>
      <p:sp>
        <p:nvSpPr>
          <p:cNvPr id="3" name="Content Placeholder 2">
            <a:extLst>
              <a:ext uri="{FF2B5EF4-FFF2-40B4-BE49-F238E27FC236}">
                <a16:creationId xmlns:a16="http://schemas.microsoft.com/office/drawing/2014/main" id="{2D5B0A9F-951D-762E-05F2-160E195C5239}"/>
              </a:ext>
            </a:extLst>
          </p:cNvPr>
          <p:cNvSpPr>
            <a:spLocks noGrp="1"/>
          </p:cNvSpPr>
          <p:nvPr>
            <p:ph idx="1"/>
          </p:nvPr>
        </p:nvSpPr>
        <p:spPr>
          <a:xfrm>
            <a:off x="0" y="2248525"/>
            <a:ext cx="12192000" cy="4609475"/>
          </a:xfrm>
        </p:spPr>
        <p:txBody>
          <a:bodyPr>
            <a:normAutofit/>
          </a:bodyPr>
          <a:lstStyle/>
          <a:p>
            <a:pPr algn="just">
              <a:lnSpc>
                <a:spcPct val="150000"/>
              </a:lnSpc>
            </a:pPr>
            <a:r>
              <a:rPr lang="en-US" sz="2800" b="0" i="0" dirty="0">
                <a:solidFill>
                  <a:srgbClr val="393E42"/>
                </a:solidFill>
                <a:effectLst/>
                <a:latin typeface="Proxima Nova"/>
              </a:rPr>
              <a:t>This stage is </a:t>
            </a:r>
            <a:r>
              <a:rPr lang="en-US" sz="2800" b="0" i="0" dirty="0" err="1">
                <a:solidFill>
                  <a:srgbClr val="393E42"/>
                </a:solidFill>
                <a:effectLst/>
                <a:latin typeface="Proxima Nova"/>
              </a:rPr>
              <a:t>characterised</a:t>
            </a:r>
            <a:r>
              <a:rPr lang="en-US" sz="2800" b="0" i="0" dirty="0">
                <a:solidFill>
                  <a:srgbClr val="393E42"/>
                </a:solidFill>
                <a:effectLst/>
                <a:latin typeface="Proxima Nova"/>
              </a:rPr>
              <a:t> by </a:t>
            </a:r>
            <a:r>
              <a:rPr lang="en-US" sz="2800" b="0" i="0" dirty="0" err="1">
                <a:solidFill>
                  <a:srgbClr val="393E42"/>
                </a:solidFill>
                <a:effectLst/>
                <a:latin typeface="Proxima Nova"/>
              </a:rPr>
              <a:t>industrialisation</a:t>
            </a:r>
            <a:r>
              <a:rPr lang="en-US" sz="2800" b="0" i="0" dirty="0">
                <a:solidFill>
                  <a:srgbClr val="393E42"/>
                </a:solidFill>
                <a:effectLst/>
                <a:latin typeface="Proxima Nova"/>
              </a:rPr>
              <a:t> and rapid and sustainable growth. </a:t>
            </a:r>
          </a:p>
          <a:p>
            <a:pPr algn="just">
              <a:lnSpc>
                <a:spcPct val="150000"/>
              </a:lnSpc>
            </a:pPr>
            <a:r>
              <a:rPr lang="en-US" sz="2800" b="0" i="0" dirty="0">
                <a:solidFill>
                  <a:srgbClr val="393E42"/>
                </a:solidFill>
                <a:effectLst/>
                <a:latin typeface="Proxima Nova"/>
              </a:rPr>
              <a:t>Rapidity is essential here, giving the impression of a kind of </a:t>
            </a:r>
            <a:r>
              <a:rPr lang="en-US" sz="2800" b="0" i="1" dirty="0">
                <a:solidFill>
                  <a:srgbClr val="393E42"/>
                </a:solidFill>
                <a:effectLst/>
                <a:latin typeface="Proxima Nova"/>
              </a:rPr>
              <a:t>revolution</a:t>
            </a:r>
            <a:r>
              <a:rPr lang="en-US" sz="2800" b="0" i="0" dirty="0">
                <a:solidFill>
                  <a:srgbClr val="393E42"/>
                </a:solidFill>
                <a:effectLst/>
                <a:latin typeface="Proxima Nova"/>
              </a:rPr>
              <a:t>.</a:t>
            </a:r>
          </a:p>
          <a:p>
            <a:pPr algn="just">
              <a:lnSpc>
                <a:spcPct val="150000"/>
              </a:lnSpc>
            </a:pPr>
            <a:r>
              <a:rPr lang="en-US" sz="2800" b="0" i="0" dirty="0">
                <a:solidFill>
                  <a:srgbClr val="393E42"/>
                </a:solidFill>
                <a:effectLst/>
                <a:latin typeface="Proxima Nova"/>
              </a:rPr>
              <a:t>The entrepreneurial elite and the country's creation as a nation-state are vital in this stage. </a:t>
            </a:r>
            <a:endParaRPr lang="en-IN" sz="2800" dirty="0"/>
          </a:p>
        </p:txBody>
      </p:sp>
    </p:spTree>
    <p:extLst>
      <p:ext uri="{BB962C8B-B14F-4D97-AF65-F5344CB8AC3E}">
        <p14:creationId xmlns:p14="http://schemas.microsoft.com/office/powerpoint/2010/main" val="323499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5E5F-055B-9257-D3C1-43D03F91269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0E4DCC3-371F-4433-66A6-6BD6A43F2ABB}"/>
              </a:ext>
            </a:extLst>
          </p:cNvPr>
          <p:cNvSpPr>
            <a:spLocks noGrp="1"/>
          </p:cNvSpPr>
          <p:nvPr>
            <p:ph idx="1"/>
          </p:nvPr>
        </p:nvSpPr>
        <p:spPr>
          <a:xfrm>
            <a:off x="0" y="2278505"/>
            <a:ext cx="11947161" cy="4579495"/>
          </a:xfrm>
        </p:spPr>
        <p:txBody>
          <a:bodyPr>
            <a:normAutofit/>
          </a:bodyPr>
          <a:lstStyle/>
          <a:p>
            <a:pPr algn="just">
              <a:lnSpc>
                <a:spcPct val="150000"/>
              </a:lnSpc>
            </a:pPr>
            <a:r>
              <a:rPr lang="en-US" sz="2800" b="0" i="0" dirty="0">
                <a:solidFill>
                  <a:srgbClr val="424142"/>
                </a:solidFill>
                <a:effectLst/>
              </a:rPr>
              <a:t>He emphasized </a:t>
            </a:r>
            <a:r>
              <a:rPr lang="en-US" sz="2800" b="0" i="0" dirty="0" err="1">
                <a:solidFill>
                  <a:srgbClr val="424142"/>
                </a:solidFill>
                <a:effectLst/>
              </a:rPr>
              <a:t>labour</a:t>
            </a:r>
            <a:r>
              <a:rPr lang="en-US" sz="2800" b="0" i="0" dirty="0">
                <a:solidFill>
                  <a:srgbClr val="424142"/>
                </a:solidFill>
                <a:effectLst/>
              </a:rPr>
              <a:t> as an important factor of production along with other factors.</a:t>
            </a:r>
          </a:p>
          <a:p>
            <a:pPr algn="just">
              <a:lnSpc>
                <a:spcPct val="150000"/>
              </a:lnSpc>
            </a:pPr>
            <a:r>
              <a:rPr lang="en-US" sz="2800" dirty="0"/>
              <a:t>Prof. Adam Smith regarded </a:t>
            </a:r>
            <a:r>
              <a:rPr lang="en-US" sz="2800" dirty="0" err="1"/>
              <a:t>labour</a:t>
            </a:r>
            <a:r>
              <a:rPr lang="en-US" sz="2800" dirty="0"/>
              <a:t> as father and land as mother.</a:t>
            </a:r>
          </a:p>
          <a:p>
            <a:pPr algn="just">
              <a:lnSpc>
                <a:spcPct val="150000"/>
              </a:lnSpc>
            </a:pPr>
            <a:r>
              <a:rPr lang="en-US" sz="2800" dirty="0"/>
              <a:t> He wrote, “To him (farmer) land is the only instrument which enables him to earn the wages of his </a:t>
            </a:r>
            <a:r>
              <a:rPr lang="en-US" sz="2800" dirty="0" err="1"/>
              <a:t>labour</a:t>
            </a:r>
            <a:r>
              <a:rPr lang="en-US" sz="2800" dirty="0"/>
              <a:t> and to make profits of this stock”.</a:t>
            </a:r>
            <a:endParaRPr lang="en-IN" sz="2800" dirty="0"/>
          </a:p>
          <a:p>
            <a:pPr algn="just">
              <a:lnSpc>
                <a:spcPct val="150000"/>
              </a:lnSpc>
            </a:pPr>
            <a:endParaRPr lang="en-IN" sz="2800" dirty="0"/>
          </a:p>
          <a:p>
            <a:endParaRPr lang="en-IN" dirty="0"/>
          </a:p>
        </p:txBody>
      </p:sp>
    </p:spTree>
    <p:extLst>
      <p:ext uri="{BB962C8B-B14F-4D97-AF65-F5344CB8AC3E}">
        <p14:creationId xmlns:p14="http://schemas.microsoft.com/office/powerpoint/2010/main" val="363953675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7F4D2-F9C4-ACAE-E19F-0D9BCC2BE353}"/>
              </a:ext>
            </a:extLst>
          </p:cNvPr>
          <p:cNvSpPr>
            <a:spLocks noGrp="1"/>
          </p:cNvSpPr>
          <p:nvPr>
            <p:ph type="title"/>
          </p:nvPr>
        </p:nvSpPr>
        <p:spPr>
          <a:xfrm>
            <a:off x="434715" y="973668"/>
            <a:ext cx="11182661" cy="706964"/>
          </a:xfrm>
        </p:spPr>
        <p:txBody>
          <a:bodyPr/>
          <a:lstStyle/>
          <a:p>
            <a:r>
              <a:rPr lang="en-US" dirty="0"/>
              <a:t>Cont.…</a:t>
            </a:r>
            <a:endParaRPr lang="en-IN" dirty="0"/>
          </a:p>
        </p:txBody>
      </p:sp>
      <p:sp>
        <p:nvSpPr>
          <p:cNvPr id="3" name="Content Placeholder 2">
            <a:extLst>
              <a:ext uri="{FF2B5EF4-FFF2-40B4-BE49-F238E27FC236}">
                <a16:creationId xmlns:a16="http://schemas.microsoft.com/office/drawing/2014/main" id="{C0ADDFFA-0F59-714E-C593-F97DE4683889}"/>
              </a:ext>
            </a:extLst>
          </p:cNvPr>
          <p:cNvSpPr>
            <a:spLocks noGrp="1"/>
          </p:cNvSpPr>
          <p:nvPr>
            <p:ph idx="1"/>
          </p:nvPr>
        </p:nvSpPr>
        <p:spPr>
          <a:xfrm>
            <a:off x="0" y="2248525"/>
            <a:ext cx="12192000" cy="4609475"/>
          </a:xfrm>
        </p:spPr>
        <p:txBody>
          <a:bodyPr>
            <a:noAutofit/>
          </a:bodyPr>
          <a:lstStyle/>
          <a:p>
            <a:pPr>
              <a:lnSpc>
                <a:spcPct val="170000"/>
              </a:lnSpc>
            </a:pPr>
            <a:r>
              <a:rPr lang="en-US" sz="2800" b="0" i="0" dirty="0">
                <a:solidFill>
                  <a:srgbClr val="393E42"/>
                </a:solidFill>
                <a:effectLst/>
                <a:latin typeface="Proxima Nova"/>
              </a:rPr>
              <a:t>After this </a:t>
            </a:r>
            <a:r>
              <a:rPr lang="en-US" sz="2800" b="0" i="0" dirty="0" err="1">
                <a:solidFill>
                  <a:srgbClr val="393E42"/>
                </a:solidFill>
                <a:effectLst/>
                <a:latin typeface="Proxima Nova"/>
              </a:rPr>
              <a:t>industrialisation</a:t>
            </a:r>
            <a:r>
              <a:rPr lang="en-US" sz="2800" b="0" i="0" dirty="0">
                <a:solidFill>
                  <a:srgbClr val="393E42"/>
                </a:solidFill>
                <a:effectLst/>
                <a:latin typeface="Proxima Nova"/>
              </a:rPr>
              <a:t>, then follows the increase in the production of goods that could then be sold in far-away markets. </a:t>
            </a:r>
          </a:p>
          <a:p>
            <a:pPr>
              <a:lnSpc>
                <a:spcPct val="170000"/>
              </a:lnSpc>
            </a:pPr>
            <a:r>
              <a:rPr lang="en-US" sz="2800" b="0" i="0" dirty="0" err="1">
                <a:solidFill>
                  <a:srgbClr val="393E42"/>
                </a:solidFill>
                <a:effectLst/>
                <a:latin typeface="Proxima Nova"/>
              </a:rPr>
              <a:t>Urbanisation</a:t>
            </a:r>
            <a:r>
              <a:rPr lang="en-US" sz="2800" b="0" i="0" dirty="0">
                <a:solidFill>
                  <a:srgbClr val="393E42"/>
                </a:solidFill>
                <a:effectLst/>
                <a:latin typeface="Proxima Nova"/>
              </a:rPr>
              <a:t> also starts to increase as a result of rural-urban migration towards factories in cities. </a:t>
            </a:r>
          </a:p>
        </p:txBody>
      </p:sp>
    </p:spTree>
    <p:extLst>
      <p:ext uri="{BB962C8B-B14F-4D97-AF65-F5344CB8AC3E}">
        <p14:creationId xmlns:p14="http://schemas.microsoft.com/office/powerpoint/2010/main" val="120855948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5D2F5-17BE-FA30-FDEC-85534F3F7704}"/>
              </a:ext>
            </a:extLst>
          </p:cNvPr>
          <p:cNvSpPr>
            <a:spLocks noGrp="1"/>
          </p:cNvSpPr>
          <p:nvPr>
            <p:ph type="title"/>
          </p:nvPr>
        </p:nvSpPr>
        <p:spPr>
          <a:xfrm>
            <a:off x="569626" y="973668"/>
            <a:ext cx="11062741" cy="706964"/>
          </a:xfrm>
        </p:spPr>
        <p:txBody>
          <a:bodyPr/>
          <a:lstStyle/>
          <a:p>
            <a:r>
              <a:rPr lang="en-US" dirty="0"/>
              <a:t>Cont..</a:t>
            </a:r>
            <a:endParaRPr lang="en-IN" dirty="0"/>
          </a:p>
        </p:txBody>
      </p:sp>
      <p:sp>
        <p:nvSpPr>
          <p:cNvPr id="3" name="Content Placeholder 2">
            <a:extLst>
              <a:ext uri="{FF2B5EF4-FFF2-40B4-BE49-F238E27FC236}">
                <a16:creationId xmlns:a16="http://schemas.microsoft.com/office/drawing/2014/main" id="{A143B6C8-F563-2657-9358-A93D6936888D}"/>
              </a:ext>
            </a:extLst>
          </p:cNvPr>
          <p:cNvSpPr>
            <a:spLocks noGrp="1"/>
          </p:cNvSpPr>
          <p:nvPr>
            <p:ph idx="1"/>
          </p:nvPr>
        </p:nvSpPr>
        <p:spPr>
          <a:xfrm>
            <a:off x="0" y="2278505"/>
            <a:ext cx="12192000" cy="4579495"/>
          </a:xfrm>
        </p:spPr>
        <p:txBody>
          <a:bodyPr/>
          <a:lstStyle/>
          <a:p>
            <a:pPr algn="just">
              <a:lnSpc>
                <a:spcPct val="150000"/>
              </a:lnSpc>
            </a:pPr>
            <a:r>
              <a:rPr lang="en-US" sz="2800" b="0" i="0" dirty="0">
                <a:solidFill>
                  <a:srgbClr val="393E42"/>
                </a:solidFill>
                <a:effectLst/>
                <a:latin typeface="Proxima Nova"/>
              </a:rPr>
              <a:t>There are vast infrastructure improvements, industries become </a:t>
            </a:r>
            <a:r>
              <a:rPr lang="en-US" sz="2800" b="0" i="0" dirty="0" err="1">
                <a:solidFill>
                  <a:srgbClr val="393E42"/>
                </a:solidFill>
                <a:effectLst/>
                <a:latin typeface="Proxima Nova"/>
              </a:rPr>
              <a:t>internationalised</a:t>
            </a:r>
            <a:r>
              <a:rPr lang="en-US" sz="2800" b="0" i="0" dirty="0">
                <a:solidFill>
                  <a:srgbClr val="393E42"/>
                </a:solidFill>
                <a:effectLst/>
                <a:latin typeface="Proxima Nova"/>
              </a:rPr>
              <a:t>, investments in technology are high, and the population becomes wealthier. </a:t>
            </a:r>
          </a:p>
          <a:p>
            <a:pPr algn="just">
              <a:lnSpc>
                <a:spcPct val="150000"/>
              </a:lnSpc>
            </a:pPr>
            <a:r>
              <a:rPr lang="en-US" sz="2800" b="0" i="0" dirty="0">
                <a:solidFill>
                  <a:srgbClr val="393E42"/>
                </a:solidFill>
                <a:effectLst/>
                <a:latin typeface="Proxima Nova"/>
              </a:rPr>
              <a:t>Countries that are considered developing countries today are in this stage, such as Vietnam and Thailand.</a:t>
            </a:r>
            <a:endParaRPr lang="en-IN" sz="2800" dirty="0"/>
          </a:p>
          <a:p>
            <a:endParaRPr lang="en-IN" dirty="0"/>
          </a:p>
        </p:txBody>
      </p:sp>
    </p:spTree>
    <p:extLst>
      <p:ext uri="{BB962C8B-B14F-4D97-AF65-F5344CB8AC3E}">
        <p14:creationId xmlns:p14="http://schemas.microsoft.com/office/powerpoint/2010/main" val="185056515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9FEC1-E115-EEF8-091D-52FA06011093}"/>
              </a:ext>
            </a:extLst>
          </p:cNvPr>
          <p:cNvSpPr>
            <a:spLocks noGrp="1"/>
          </p:cNvSpPr>
          <p:nvPr>
            <p:ph type="title"/>
          </p:nvPr>
        </p:nvSpPr>
        <p:spPr>
          <a:xfrm>
            <a:off x="494676" y="689548"/>
            <a:ext cx="11182662" cy="991084"/>
          </a:xfrm>
        </p:spPr>
        <p:txBody>
          <a:bodyPr/>
          <a:lstStyle/>
          <a:p>
            <a:r>
              <a:rPr lang="en-US" b="1" dirty="0">
                <a:solidFill>
                  <a:schemeClr val="bg1"/>
                </a:solidFill>
                <a:effectLst/>
                <a:latin typeface="Proxima Nova"/>
              </a:rPr>
              <a:t>Stage 4: Drive to Maturity</a:t>
            </a:r>
            <a:br>
              <a:rPr lang="en-US" b="1" dirty="0">
                <a:solidFill>
                  <a:schemeClr val="bg1"/>
                </a:solidFill>
                <a:effectLst/>
                <a:latin typeface="Proxima Nova"/>
              </a:rPr>
            </a:br>
            <a:endParaRPr lang="en-IN" dirty="0">
              <a:solidFill>
                <a:schemeClr val="bg1"/>
              </a:solidFill>
            </a:endParaRPr>
          </a:p>
        </p:txBody>
      </p:sp>
      <p:sp>
        <p:nvSpPr>
          <p:cNvPr id="3" name="Content Placeholder 2">
            <a:extLst>
              <a:ext uri="{FF2B5EF4-FFF2-40B4-BE49-F238E27FC236}">
                <a16:creationId xmlns:a16="http://schemas.microsoft.com/office/drawing/2014/main" id="{5547478D-7657-CEBF-BA6A-C7B59A99C38A}"/>
              </a:ext>
            </a:extLst>
          </p:cNvPr>
          <p:cNvSpPr>
            <a:spLocks noGrp="1"/>
          </p:cNvSpPr>
          <p:nvPr>
            <p:ph idx="1"/>
          </p:nvPr>
        </p:nvSpPr>
        <p:spPr>
          <a:xfrm>
            <a:off x="0" y="2263515"/>
            <a:ext cx="12192000" cy="4594485"/>
          </a:xfrm>
        </p:spPr>
        <p:txBody>
          <a:bodyPr>
            <a:normAutofit/>
          </a:bodyPr>
          <a:lstStyle/>
          <a:p>
            <a:pPr algn="just">
              <a:lnSpc>
                <a:spcPct val="150000"/>
              </a:lnSpc>
            </a:pPr>
            <a:r>
              <a:rPr lang="en-US" sz="2800" b="0" i="0" dirty="0">
                <a:solidFill>
                  <a:srgbClr val="393E42"/>
                </a:solidFill>
                <a:effectLst/>
                <a:latin typeface="Proxima Nova"/>
              </a:rPr>
              <a:t>This stage is a slow process and takes place over a more extended amount of time. </a:t>
            </a:r>
          </a:p>
          <a:p>
            <a:pPr algn="just">
              <a:lnSpc>
                <a:spcPct val="150000"/>
              </a:lnSpc>
            </a:pPr>
            <a:r>
              <a:rPr lang="en-US" sz="2800" b="0" i="0" dirty="0">
                <a:solidFill>
                  <a:srgbClr val="393E42"/>
                </a:solidFill>
                <a:effectLst/>
                <a:latin typeface="Proxima Nova"/>
              </a:rPr>
              <a:t>At this stage, the economy is said to be </a:t>
            </a:r>
            <a:r>
              <a:rPr lang="en-US" sz="2800" b="0" i="1" dirty="0">
                <a:solidFill>
                  <a:srgbClr val="393E42"/>
                </a:solidFill>
                <a:effectLst/>
                <a:latin typeface="Proxima Nova"/>
              </a:rPr>
              <a:t>self-sustaining, </a:t>
            </a:r>
            <a:r>
              <a:rPr lang="en-US" sz="2800" b="0" i="0" dirty="0">
                <a:solidFill>
                  <a:srgbClr val="393E42"/>
                </a:solidFill>
                <a:effectLst/>
                <a:latin typeface="Proxima Nova"/>
              </a:rPr>
              <a:t>meaning it essentially supports itself, and economic growth continues naturally. </a:t>
            </a:r>
            <a:endParaRPr lang="en-IN" sz="2800" dirty="0"/>
          </a:p>
        </p:txBody>
      </p:sp>
    </p:spTree>
    <p:extLst>
      <p:ext uri="{BB962C8B-B14F-4D97-AF65-F5344CB8AC3E}">
        <p14:creationId xmlns:p14="http://schemas.microsoft.com/office/powerpoint/2010/main" val="184111664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C116E-6A29-5658-2734-4DE4D78FDB25}"/>
              </a:ext>
            </a:extLst>
          </p:cNvPr>
          <p:cNvSpPr>
            <a:spLocks noGrp="1"/>
          </p:cNvSpPr>
          <p:nvPr>
            <p:ph type="title"/>
          </p:nvPr>
        </p:nvSpPr>
        <p:spPr>
          <a:xfrm>
            <a:off x="479685" y="973668"/>
            <a:ext cx="11272604" cy="706964"/>
          </a:xfrm>
        </p:spPr>
        <p:txBody>
          <a:bodyPr/>
          <a:lstStyle/>
          <a:p>
            <a:r>
              <a:rPr lang="en-US" dirty="0"/>
              <a:t>Cont..</a:t>
            </a:r>
            <a:endParaRPr lang="en-IN" dirty="0"/>
          </a:p>
        </p:txBody>
      </p:sp>
      <p:sp>
        <p:nvSpPr>
          <p:cNvPr id="3" name="Content Placeholder 2">
            <a:extLst>
              <a:ext uri="{FF2B5EF4-FFF2-40B4-BE49-F238E27FC236}">
                <a16:creationId xmlns:a16="http://schemas.microsoft.com/office/drawing/2014/main" id="{67DD606F-125F-21A4-5EAB-3B099BAFEB4B}"/>
              </a:ext>
            </a:extLst>
          </p:cNvPr>
          <p:cNvSpPr>
            <a:spLocks noGrp="1"/>
          </p:cNvSpPr>
          <p:nvPr>
            <p:ph idx="1"/>
          </p:nvPr>
        </p:nvSpPr>
        <p:spPr>
          <a:xfrm>
            <a:off x="0" y="2248525"/>
            <a:ext cx="12192000" cy="4609475"/>
          </a:xfrm>
        </p:spPr>
        <p:txBody>
          <a:bodyPr>
            <a:normAutofit lnSpcReduction="10000"/>
          </a:bodyPr>
          <a:lstStyle/>
          <a:p>
            <a:pPr algn="just">
              <a:lnSpc>
                <a:spcPct val="150000"/>
              </a:lnSpc>
            </a:pPr>
            <a:r>
              <a:rPr lang="en-US" sz="2800" b="0" i="0" dirty="0">
                <a:solidFill>
                  <a:srgbClr val="393E42"/>
                </a:solidFill>
                <a:effectLst/>
                <a:latin typeface="Proxima Nova"/>
              </a:rPr>
              <a:t>Industries start to develop further, agricultural production goes down, investment increases, technology improves, skills diversify, </a:t>
            </a:r>
            <a:r>
              <a:rPr lang="en-US" sz="2800" b="0" i="0" dirty="0" err="1">
                <a:solidFill>
                  <a:srgbClr val="393E42"/>
                </a:solidFill>
                <a:effectLst/>
                <a:latin typeface="Proxima Nova"/>
              </a:rPr>
              <a:t>urbanisation</a:t>
            </a:r>
            <a:r>
              <a:rPr lang="en-US" sz="2800" b="0" i="0" dirty="0">
                <a:solidFill>
                  <a:srgbClr val="393E42"/>
                </a:solidFill>
                <a:effectLst/>
                <a:latin typeface="Proxima Nova"/>
              </a:rPr>
              <a:t> intensifies, and further infrastructural improvements occur. </a:t>
            </a:r>
          </a:p>
          <a:p>
            <a:pPr algn="just">
              <a:lnSpc>
                <a:spcPct val="150000"/>
              </a:lnSpc>
            </a:pPr>
            <a:r>
              <a:rPr lang="en-US" sz="2800" b="0" i="0" dirty="0">
                <a:solidFill>
                  <a:srgbClr val="393E42"/>
                </a:solidFill>
                <a:effectLst/>
                <a:latin typeface="Proxima Nova"/>
              </a:rPr>
              <a:t>The economy grows alongside the population's standards of living. </a:t>
            </a:r>
          </a:p>
          <a:p>
            <a:pPr algn="just">
              <a:lnSpc>
                <a:spcPct val="150000"/>
              </a:lnSpc>
            </a:pPr>
            <a:r>
              <a:rPr lang="en-US" sz="2800" b="0" i="0" dirty="0">
                <a:solidFill>
                  <a:srgbClr val="393E42"/>
                </a:solidFill>
                <a:effectLst/>
                <a:latin typeface="Proxima Nova"/>
              </a:rPr>
              <a:t>Over time, these improvements keep developing further as new sectors flourish. This economic growth stage can be exampled by the newly emerging economies of the world, such as China.</a:t>
            </a:r>
            <a:endParaRPr lang="en-IN" sz="2800" dirty="0"/>
          </a:p>
        </p:txBody>
      </p:sp>
    </p:spTree>
    <p:extLst>
      <p:ext uri="{BB962C8B-B14F-4D97-AF65-F5344CB8AC3E}">
        <p14:creationId xmlns:p14="http://schemas.microsoft.com/office/powerpoint/2010/main" val="2913264599"/>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9F509-C10C-6294-D686-F453BDC8A1F9}"/>
              </a:ext>
            </a:extLst>
          </p:cNvPr>
          <p:cNvSpPr>
            <a:spLocks noGrp="1"/>
          </p:cNvSpPr>
          <p:nvPr>
            <p:ph type="title"/>
          </p:nvPr>
        </p:nvSpPr>
        <p:spPr>
          <a:xfrm>
            <a:off x="434716" y="689548"/>
            <a:ext cx="9481652" cy="991084"/>
          </a:xfrm>
        </p:spPr>
        <p:txBody>
          <a:bodyPr/>
          <a:lstStyle/>
          <a:p>
            <a:r>
              <a:rPr lang="en-US" b="1" dirty="0">
                <a:solidFill>
                  <a:schemeClr val="bg1"/>
                </a:solidFill>
                <a:effectLst/>
                <a:latin typeface="Proxima Nova"/>
              </a:rPr>
              <a:t>Stage 5: Age of High Mass Consumption</a:t>
            </a:r>
            <a:br>
              <a:rPr lang="en-US" b="1" dirty="0">
                <a:solidFill>
                  <a:srgbClr val="10324C"/>
                </a:solidFill>
                <a:effectLst/>
                <a:latin typeface="Proxima Nova"/>
              </a:rPr>
            </a:br>
            <a:endParaRPr lang="en-IN" dirty="0"/>
          </a:p>
        </p:txBody>
      </p:sp>
      <p:sp>
        <p:nvSpPr>
          <p:cNvPr id="3" name="Content Placeholder 2">
            <a:extLst>
              <a:ext uri="{FF2B5EF4-FFF2-40B4-BE49-F238E27FC236}">
                <a16:creationId xmlns:a16="http://schemas.microsoft.com/office/drawing/2014/main" id="{D36BD1CE-82BE-8F7E-897C-C9D15834C7C5}"/>
              </a:ext>
            </a:extLst>
          </p:cNvPr>
          <p:cNvSpPr>
            <a:spLocks noGrp="1"/>
          </p:cNvSpPr>
          <p:nvPr>
            <p:ph idx="1"/>
          </p:nvPr>
        </p:nvSpPr>
        <p:spPr>
          <a:xfrm>
            <a:off x="0" y="2203554"/>
            <a:ext cx="12192000" cy="4654446"/>
          </a:xfrm>
        </p:spPr>
        <p:txBody>
          <a:bodyPr/>
          <a:lstStyle/>
          <a:p>
            <a:pPr algn="just">
              <a:lnSpc>
                <a:spcPct val="150000"/>
              </a:lnSpc>
            </a:pPr>
            <a:r>
              <a:rPr lang="en-US" sz="2800" b="0" i="0" dirty="0">
                <a:solidFill>
                  <a:srgbClr val="393E42"/>
                </a:solidFill>
                <a:effectLst/>
                <a:latin typeface="Proxima Nova"/>
              </a:rPr>
              <a:t>The final stage of Rostow's model is where many western and developed nations lie, such as Germany, the U.K., or the U.S., </a:t>
            </a:r>
            <a:r>
              <a:rPr lang="en-US" sz="2800" b="0" i="0" dirty="0" err="1">
                <a:solidFill>
                  <a:srgbClr val="393E42"/>
                </a:solidFill>
                <a:effectLst/>
                <a:latin typeface="Proxima Nova"/>
              </a:rPr>
              <a:t>characterised</a:t>
            </a:r>
            <a:r>
              <a:rPr lang="en-US" sz="2800" b="0" i="0" dirty="0">
                <a:solidFill>
                  <a:srgbClr val="393E42"/>
                </a:solidFill>
                <a:effectLst/>
                <a:latin typeface="Proxima Nova"/>
              </a:rPr>
              <a:t> by a capitalist political system. </a:t>
            </a:r>
          </a:p>
          <a:p>
            <a:pPr algn="just">
              <a:lnSpc>
                <a:spcPct val="150000"/>
              </a:lnSpc>
            </a:pPr>
            <a:r>
              <a:rPr lang="en-US" sz="2800" b="0" i="0" dirty="0">
                <a:solidFill>
                  <a:srgbClr val="393E42"/>
                </a:solidFill>
                <a:effectLst/>
                <a:latin typeface="Proxima Nova"/>
              </a:rPr>
              <a:t>This is a high-production (high-quality goods) and high-consumption society with a dominant service sector.</a:t>
            </a:r>
          </a:p>
          <a:p>
            <a:pPr marL="0" indent="0" algn="just">
              <a:lnSpc>
                <a:spcPct val="150000"/>
              </a:lnSpc>
              <a:buNone/>
            </a:pPr>
            <a:endParaRPr lang="en-US" sz="2800" b="0" i="0" dirty="0">
              <a:solidFill>
                <a:srgbClr val="393E42"/>
              </a:solidFill>
              <a:effectLst/>
              <a:latin typeface="Proxima Nova"/>
            </a:endParaRPr>
          </a:p>
          <a:p>
            <a:endParaRPr lang="en-IN" dirty="0"/>
          </a:p>
        </p:txBody>
      </p:sp>
    </p:spTree>
    <p:extLst>
      <p:ext uri="{BB962C8B-B14F-4D97-AF65-F5344CB8AC3E}">
        <p14:creationId xmlns:p14="http://schemas.microsoft.com/office/powerpoint/2010/main" val="312500738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31C31-B31F-FF7A-4EE6-A2F202E9B21E}"/>
              </a:ext>
            </a:extLst>
          </p:cNvPr>
          <p:cNvSpPr>
            <a:spLocks noGrp="1"/>
          </p:cNvSpPr>
          <p:nvPr>
            <p:ph type="title"/>
          </p:nvPr>
        </p:nvSpPr>
        <p:spPr>
          <a:xfrm>
            <a:off x="449706" y="973668"/>
            <a:ext cx="9466662" cy="706964"/>
          </a:xfrm>
        </p:spPr>
        <p:txBody>
          <a:bodyPr/>
          <a:lstStyle/>
          <a:p>
            <a:r>
              <a:rPr lang="en-US" dirty="0"/>
              <a:t>Cont..</a:t>
            </a:r>
            <a:endParaRPr lang="en-IN" dirty="0"/>
          </a:p>
        </p:txBody>
      </p:sp>
      <p:sp>
        <p:nvSpPr>
          <p:cNvPr id="3" name="Content Placeholder 2">
            <a:extLst>
              <a:ext uri="{FF2B5EF4-FFF2-40B4-BE49-F238E27FC236}">
                <a16:creationId xmlns:a16="http://schemas.microsoft.com/office/drawing/2014/main" id="{4606E049-BD22-6F99-7102-5714E910C7CB}"/>
              </a:ext>
            </a:extLst>
          </p:cNvPr>
          <p:cNvSpPr>
            <a:spLocks noGrp="1"/>
          </p:cNvSpPr>
          <p:nvPr>
            <p:ph idx="1"/>
          </p:nvPr>
        </p:nvSpPr>
        <p:spPr>
          <a:xfrm>
            <a:off x="0" y="2263515"/>
            <a:ext cx="12192000" cy="4594485"/>
          </a:xfrm>
        </p:spPr>
        <p:txBody>
          <a:bodyPr>
            <a:normAutofit/>
          </a:bodyPr>
          <a:lstStyle/>
          <a:p>
            <a:pPr algn="just">
              <a:lnSpc>
                <a:spcPct val="150000"/>
              </a:lnSpc>
            </a:pPr>
            <a:r>
              <a:rPr lang="en-US" sz="2800" b="0" i="0" dirty="0">
                <a:solidFill>
                  <a:srgbClr val="393E42"/>
                </a:solidFill>
                <a:effectLst/>
                <a:latin typeface="Proxima Nova"/>
              </a:rPr>
              <a:t>Consumption is beyond the basic level, i.e., no longer consuming what is necessary, like food or shelter, but more luxury items and luxury </a:t>
            </a:r>
            <a:r>
              <a:rPr lang="en-US" sz="2800" b="0" i="0">
                <a:solidFill>
                  <a:srgbClr val="393E42"/>
                </a:solidFill>
                <a:effectLst/>
                <a:latin typeface="Proxima Nova"/>
              </a:rPr>
              <a:t>living.</a:t>
            </a:r>
          </a:p>
          <a:p>
            <a:pPr algn="just">
              <a:lnSpc>
                <a:spcPct val="150000"/>
              </a:lnSpc>
            </a:pPr>
            <a:r>
              <a:rPr lang="en-US" sz="2800" b="0" i="0" dirty="0">
                <a:solidFill>
                  <a:srgbClr val="393E42"/>
                </a:solidFill>
                <a:effectLst/>
                <a:latin typeface="Proxima Nova"/>
              </a:rPr>
              <a:t>These powerful countries are </a:t>
            </a:r>
            <a:r>
              <a:rPr lang="en-US" sz="2800" b="0" i="0" dirty="0" err="1">
                <a:solidFill>
                  <a:srgbClr val="393E42"/>
                </a:solidFill>
                <a:effectLst/>
                <a:latin typeface="Proxima Nova"/>
              </a:rPr>
              <a:t>characterised</a:t>
            </a:r>
            <a:r>
              <a:rPr lang="en-US" sz="2800" b="0" i="0" dirty="0">
                <a:solidFill>
                  <a:srgbClr val="393E42"/>
                </a:solidFill>
                <a:effectLst/>
                <a:latin typeface="Proxima Nova"/>
              </a:rPr>
              <a:t> by high economic standing and economic growth.</a:t>
            </a:r>
            <a:endParaRPr lang="en-IN" sz="2800" dirty="0"/>
          </a:p>
        </p:txBody>
      </p:sp>
    </p:spTree>
    <p:extLst>
      <p:ext uri="{BB962C8B-B14F-4D97-AF65-F5344CB8AC3E}">
        <p14:creationId xmlns:p14="http://schemas.microsoft.com/office/powerpoint/2010/main" val="390305674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4B7FD-CF5E-AD35-05E1-38D6517B15E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37089F7-33A5-E990-4A1C-8EF1DBB5E2CD}"/>
              </a:ext>
            </a:extLst>
          </p:cNvPr>
          <p:cNvSpPr>
            <a:spLocks noGrp="1"/>
          </p:cNvSpPr>
          <p:nvPr>
            <p:ph idx="1"/>
          </p:nvPr>
        </p:nvSpPr>
        <p:spPr/>
        <p:txBody>
          <a:bodyPr/>
          <a:lstStyle/>
          <a:p>
            <a:r>
              <a:rPr lang="en-IN" dirty="0">
                <a:hlinkClick r:id="rId2"/>
              </a:rPr>
              <a:t>https://www.studysmarter.co.uk/explanations/human-geography/economic-geography/rostow-model/</a:t>
            </a:r>
            <a:endParaRPr lang="en-IN" dirty="0"/>
          </a:p>
          <a:p>
            <a:pPr marL="0" indent="0">
              <a:buNone/>
            </a:pPr>
            <a:endParaRPr lang="en-IN" dirty="0"/>
          </a:p>
          <a:p>
            <a:r>
              <a:rPr lang="en-IN" dirty="0"/>
              <a:t>https://study.com/learn/lesson/rostows-stages-economic-growth-concept-list-criticism.html</a:t>
            </a:r>
          </a:p>
        </p:txBody>
      </p:sp>
    </p:spTree>
    <p:extLst>
      <p:ext uri="{BB962C8B-B14F-4D97-AF65-F5344CB8AC3E}">
        <p14:creationId xmlns:p14="http://schemas.microsoft.com/office/powerpoint/2010/main" val="2175238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0D195-AF14-E03D-7B4C-8DC74378D42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7F9527EF-0D3E-4849-7D56-A90B664B144C}"/>
              </a:ext>
            </a:extLst>
          </p:cNvPr>
          <p:cNvSpPr>
            <a:spLocks noGrp="1"/>
          </p:cNvSpPr>
          <p:nvPr>
            <p:ph idx="1"/>
          </p:nvPr>
        </p:nvSpPr>
        <p:spPr>
          <a:xfrm>
            <a:off x="209862" y="2218544"/>
            <a:ext cx="11647358" cy="4332158"/>
          </a:xfrm>
        </p:spPr>
        <p:txBody>
          <a:bodyPr>
            <a:normAutofit/>
          </a:bodyPr>
          <a:lstStyle/>
          <a:p>
            <a:pPr algn="just">
              <a:lnSpc>
                <a:spcPct val="150000"/>
              </a:lnSpc>
            </a:pPr>
            <a:r>
              <a:rPr lang="en-US" sz="2800" b="0" i="0" dirty="0">
                <a:solidFill>
                  <a:srgbClr val="424142"/>
                </a:solidFill>
                <a:effectLst/>
                <a:latin typeface="Georgia" panose="02040502050405020303" pitchFamily="18" charset="0"/>
              </a:rPr>
              <a:t>Adam Smith asserted that division of </a:t>
            </a:r>
            <a:r>
              <a:rPr lang="en-US" sz="2800" b="0" i="0" dirty="0" err="1">
                <a:solidFill>
                  <a:srgbClr val="424142"/>
                </a:solidFill>
                <a:effectLst/>
                <a:latin typeface="Georgia" panose="02040502050405020303" pitchFamily="18" charset="0"/>
              </a:rPr>
              <a:t>labour</a:t>
            </a:r>
            <a:r>
              <a:rPr lang="en-US" sz="2800" b="0" i="0" dirty="0">
                <a:solidFill>
                  <a:srgbClr val="424142"/>
                </a:solidFill>
                <a:effectLst/>
                <a:latin typeface="Georgia" panose="02040502050405020303" pitchFamily="18" charset="0"/>
              </a:rPr>
              <a:t> does not depend merely on technological feasibility, it greatly depends on the extent of the market as well and the size of market depends on the available stock and the institutional restrictions placed upon both domestic and international trade. </a:t>
            </a:r>
            <a:endParaRPr lang="en-IN" sz="2800" dirty="0"/>
          </a:p>
        </p:txBody>
      </p:sp>
    </p:spTree>
    <p:extLst>
      <p:ext uri="{BB962C8B-B14F-4D97-AF65-F5344CB8AC3E}">
        <p14:creationId xmlns:p14="http://schemas.microsoft.com/office/powerpoint/2010/main" val="8937074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1104</TotalTime>
  <Words>3970</Words>
  <Application>Microsoft Office PowerPoint</Application>
  <PresentationFormat>Widescreen</PresentationFormat>
  <Paragraphs>245</Paragraphs>
  <Slides>86</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86</vt:i4>
      </vt:variant>
    </vt:vector>
  </HeadingPairs>
  <TitlesOfParts>
    <vt:vector size="97" baseType="lpstr">
      <vt:lpstr>Arial</vt:lpstr>
      <vt:lpstr>Century Gothic</vt:lpstr>
      <vt:lpstr>ff2</vt:lpstr>
      <vt:lpstr>Georgia</vt:lpstr>
      <vt:lpstr>Google Sans</vt:lpstr>
      <vt:lpstr>Open Sans</vt:lpstr>
      <vt:lpstr>Proxima Nova</vt:lpstr>
      <vt:lpstr>Times New Roman</vt:lpstr>
      <vt:lpstr>Wingdings</vt:lpstr>
      <vt:lpstr>Wingdings 3</vt:lpstr>
      <vt:lpstr>Ion Boardroom</vt:lpstr>
      <vt:lpstr>Theories of Economic Growth and Development</vt:lpstr>
      <vt:lpstr>PowerPoint Presentation</vt:lpstr>
      <vt:lpstr>Classical Theory of Development by Smith</vt:lpstr>
      <vt:lpstr>Natural Law</vt:lpstr>
      <vt:lpstr>Laissez Faire </vt:lpstr>
      <vt:lpstr>PowerPoint Presentation</vt:lpstr>
      <vt:lpstr>Production function by Smith</vt:lpstr>
      <vt:lpstr>PowerPoint Presentation</vt:lpstr>
      <vt:lpstr>PowerPoint Presentation</vt:lpstr>
      <vt:lpstr>PowerPoint Presentation</vt:lpstr>
      <vt:lpstr>Division of Labour</vt:lpstr>
      <vt:lpstr>PowerPoint Presentation</vt:lpstr>
      <vt:lpstr>PowerPoint Presentation</vt:lpstr>
      <vt:lpstr>Benefits of Division of Labour by Smith</vt:lpstr>
      <vt:lpstr>Capital Accumulation</vt:lpstr>
      <vt:lpstr>Capital stock consists of:</vt:lpstr>
      <vt:lpstr>PowerPoint Presentation</vt:lpstr>
      <vt:lpstr>PowerPoint Presentation</vt:lpstr>
      <vt:lpstr>PowerPoint Presentation</vt:lpstr>
      <vt:lpstr>PowerPoint Presentation</vt:lpstr>
      <vt:lpstr>PowerPoint Presentation</vt:lpstr>
      <vt:lpstr>PowerPoint Presentation</vt:lpstr>
      <vt:lpstr>Free Trade</vt:lpstr>
      <vt:lpstr>PowerPoint Presentation</vt:lpstr>
      <vt:lpstr>PowerPoint Presentation</vt:lpstr>
      <vt:lpstr>PowerPoint Presentation</vt:lpstr>
      <vt:lpstr>PowerPoint Presentation</vt:lpstr>
      <vt:lpstr>PowerPoint Presentation</vt:lpstr>
      <vt:lpstr>PowerPoint Presentation</vt:lpstr>
      <vt:lpstr>Trade Cycle</vt:lpstr>
      <vt:lpstr>PowerPoint Presentation</vt:lpstr>
      <vt:lpstr>PowerPoint Presentation</vt:lpstr>
      <vt:lpstr>PowerPoint Presentation</vt:lpstr>
      <vt:lpstr>Classical Theory of Development by Ricardo</vt:lpstr>
      <vt:lpstr>PowerPoint Presentation</vt:lpstr>
      <vt:lpstr>PowerPoint Presentation</vt:lpstr>
      <vt:lpstr>Production Function by Ricardo</vt:lpstr>
      <vt:lpstr>Capital Accumulation</vt:lpstr>
      <vt:lpstr>PowerPoint Presentation</vt:lpstr>
      <vt:lpstr>Rent</vt:lpstr>
      <vt:lpstr>Wage</vt:lpstr>
      <vt:lpstr>PowerPoint Presentation</vt:lpstr>
      <vt:lpstr>Profit</vt:lpstr>
      <vt:lpstr>PowerPoint Presentation</vt:lpstr>
      <vt:lpstr>PowerPoint Presentation</vt:lpstr>
      <vt:lpstr>PowerPoint Presentation</vt:lpstr>
      <vt:lpstr>Profit in other Industries</vt:lpstr>
      <vt:lpstr>PowerPoint Presentation</vt:lpstr>
      <vt:lpstr>PowerPoint Presentation</vt:lpstr>
      <vt:lpstr>PowerPoint Presentation</vt:lpstr>
      <vt:lpstr>PowerPoint Presentation</vt:lpstr>
      <vt:lpstr>Malthus Theory of Development</vt:lpstr>
      <vt:lpstr>PowerPoint Presentation</vt:lpstr>
      <vt:lpstr>PowerPoint Presentation</vt:lpstr>
      <vt:lpstr>Role of Capital</vt:lpstr>
      <vt:lpstr>PowerPoint Presentation</vt:lpstr>
      <vt:lpstr>PowerPoint Presentation</vt:lpstr>
      <vt:lpstr>PowerPoint Presentation</vt:lpstr>
      <vt:lpstr>PowerPoint Presentation</vt:lpstr>
      <vt:lpstr>PowerPoint Presentation</vt:lpstr>
      <vt:lpstr>Assessment of Malthus’s Contributions: </vt:lpstr>
      <vt:lpstr>PowerPoint Presentation</vt:lpstr>
      <vt:lpstr>PowerPoint Presentation</vt:lpstr>
      <vt:lpstr>policy implications to promote economic development by Malthus</vt:lpstr>
      <vt:lpstr>Balanced Growth</vt:lpstr>
      <vt:lpstr>PowerPoint Presentation</vt:lpstr>
      <vt:lpstr>Raising Effective Demand</vt:lpstr>
      <vt:lpstr>Measures to Increase Effective Demand by Malthus</vt:lpstr>
      <vt:lpstr>PowerPoint Presentation</vt:lpstr>
      <vt:lpstr>PowerPoint Presentation</vt:lpstr>
      <vt:lpstr>PowerPoint Presentation</vt:lpstr>
      <vt:lpstr>PowerPoint Presentation</vt:lpstr>
      <vt:lpstr>Rostow’s Theory of Development</vt:lpstr>
      <vt:lpstr>PowerPoint Presentation</vt:lpstr>
      <vt:lpstr>Stage 1: Traditional Society </vt:lpstr>
      <vt:lpstr>Cont.…</vt:lpstr>
      <vt:lpstr>Stage 2: Preconditions for Take-off </vt:lpstr>
      <vt:lpstr>Cont.…</vt:lpstr>
      <vt:lpstr>Stage 3: Take-off </vt:lpstr>
      <vt:lpstr>Cont.…</vt:lpstr>
      <vt:lpstr>Cont..</vt:lpstr>
      <vt:lpstr>Stage 4: Drive to Maturity </vt:lpstr>
      <vt:lpstr>Cont..</vt:lpstr>
      <vt:lpstr>Stage 5: Age of High Mass Consumption </vt:lpstr>
      <vt:lpstr>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Theories of Economic Growth and Development</dc:title>
  <dc:creator>Mamita Dash</dc:creator>
  <cp:lastModifiedBy>Mamita Dash</cp:lastModifiedBy>
  <cp:revision>121</cp:revision>
  <dcterms:created xsi:type="dcterms:W3CDTF">2023-08-17T06:20:53Z</dcterms:created>
  <dcterms:modified xsi:type="dcterms:W3CDTF">2023-09-08T07:25:29Z</dcterms:modified>
</cp:coreProperties>
</file>

<file path=docProps/thumbnail.jpeg>
</file>